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7.xml" ContentType="application/vnd.openxmlformats-officedocument.presentationml.notesSlide+xml"/>
  <Override PartName="/ppt/charts/chart7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60" r:id="rId4"/>
    <p:sldId id="345" r:id="rId5"/>
    <p:sldId id="332" r:id="rId6"/>
    <p:sldId id="333" r:id="rId7"/>
    <p:sldId id="334" r:id="rId8"/>
    <p:sldId id="337" r:id="rId9"/>
    <p:sldId id="344" r:id="rId10"/>
    <p:sldId id="343" r:id="rId11"/>
    <p:sldId id="347" r:id="rId12"/>
    <p:sldId id="346" r:id="rId13"/>
    <p:sldId id="348" r:id="rId14"/>
    <p:sldId id="349" r:id="rId15"/>
    <p:sldId id="350" r:id="rId16"/>
    <p:sldId id="351" r:id="rId17"/>
    <p:sldId id="331" r:id="rId18"/>
    <p:sldId id="352" r:id="rId19"/>
    <p:sldId id="353" r:id="rId20"/>
    <p:sldId id="342" r:id="rId21"/>
    <p:sldId id="354" r:id="rId22"/>
    <p:sldId id="271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80" autoAdjust="0"/>
    <p:restoredTop sz="94660"/>
  </p:normalViewPr>
  <p:slideViewPr>
    <p:cSldViewPr>
      <p:cViewPr>
        <p:scale>
          <a:sx n="70" d="100"/>
          <a:sy n="70" d="100"/>
        </p:scale>
        <p:origin x="-45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10" d="100"/>
          <a:sy n="110" d="100"/>
        </p:scale>
        <p:origin x="-1668" y="25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uja.jaripatke\Documents\Mr%20Dogra\Trend%20&amp;%20Outlook%20-%20ECB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uja.jaripatke\Documents\Mr%20Dogra\Trend%20&amp;%20Outlook%20-%20ECB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uja.jaripatke\Documents\Mr%20Dogra\Trend%20&amp;%20Outlook%20-%20ECB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uja.jaripatke\Documents\Mr%20Dogra\Trend%20&amp;%20Outlook%20-%20ECB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uja.jaripatke\Documents\Mr%20Dogra\Trend%20&amp;%20Outlook%20-%20ECB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uja.jaripatke\Documents\Mr%20Dogra\Trend%20&amp;%20Outlook%20-%20ECB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uja.jaripatke\Documents\Mr%20Dogra\Trend%20&amp;%20Outlook%20-%20ECB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ECB</c:v>
          </c:tx>
          <c:spPr>
            <a:solidFill>
              <a:schemeClr val="accent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'10 year ECBs'!$A$2:$A$13</c:f>
              <c:strCache>
                <c:ptCount val="12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  <c:pt idx="10">
                  <c:v>FY15</c:v>
                </c:pt>
                <c:pt idx="11">
                  <c:v>9M FY16</c:v>
                </c:pt>
              </c:strCache>
            </c:strRef>
          </c:cat>
          <c:val>
            <c:numRef>
              <c:f>'10 year ECBs'!$B$2:$B$13</c:f>
              <c:numCache>
                <c:formatCode>0.0</c:formatCode>
                <c:ptCount val="12"/>
                <c:pt idx="0">
                  <c:v>10.1175</c:v>
                </c:pt>
                <c:pt idx="1">
                  <c:v>11.400700000000001</c:v>
                </c:pt>
                <c:pt idx="2">
                  <c:v>20.1632</c:v>
                </c:pt>
                <c:pt idx="3">
                  <c:v>24.970299999999998</c:v>
                </c:pt>
                <c:pt idx="4">
                  <c:v>17.620200000000001</c:v>
                </c:pt>
                <c:pt idx="5">
                  <c:v>17.5928</c:v>
                </c:pt>
                <c:pt idx="6">
                  <c:v>24.505800000000001</c:v>
                </c:pt>
                <c:pt idx="7">
                  <c:v>34.8996</c:v>
                </c:pt>
                <c:pt idx="8">
                  <c:v>30.619299999999999</c:v>
                </c:pt>
                <c:pt idx="9">
                  <c:v>32.9084</c:v>
                </c:pt>
                <c:pt idx="10">
                  <c:v>27.596799999999998</c:v>
                </c:pt>
                <c:pt idx="11">
                  <c:v>20.100000000000001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20512"/>
        <c:axId val="28475776"/>
      </c:barChart>
      <c:catAx>
        <c:axId val="23120512"/>
        <c:scaling>
          <c:orientation val="minMax"/>
        </c:scaling>
        <c:delete val="0"/>
        <c:axPos val="b"/>
        <c:majorTickMark val="out"/>
        <c:minorTickMark val="none"/>
        <c:tickLblPos val="nextTo"/>
        <c:crossAx val="28475776"/>
        <c:crosses val="autoZero"/>
        <c:auto val="1"/>
        <c:lblAlgn val="ctr"/>
        <c:lblOffset val="100"/>
        <c:noMultiLvlLbl val="0"/>
      </c:catAx>
      <c:valAx>
        <c:axId val="284757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/>
                  <a:t>$ bn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23120512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'10 year ECBs'!$E$1</c:f>
              <c:strCache>
                <c:ptCount val="1"/>
                <c:pt idx="0">
                  <c:v>O/S ECB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'10 year ECBs'!$C$2:$C$13</c:f>
              <c:strCache>
                <c:ptCount val="12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  <c:pt idx="10">
                  <c:v>FY15</c:v>
                </c:pt>
                <c:pt idx="11">
                  <c:v>H1 FY16</c:v>
                </c:pt>
              </c:strCache>
            </c:strRef>
          </c:cat>
          <c:val>
            <c:numRef>
              <c:f>'10 year ECBs'!$E$2:$E$13</c:f>
              <c:numCache>
                <c:formatCode>0.0</c:formatCode>
                <c:ptCount val="12"/>
                <c:pt idx="0">
                  <c:v>26.405000000000001</c:v>
                </c:pt>
                <c:pt idx="1">
                  <c:v>26.452000000000002</c:v>
                </c:pt>
                <c:pt idx="2">
                  <c:v>41.442999999999998</c:v>
                </c:pt>
                <c:pt idx="3">
                  <c:v>62.334000000000003</c:v>
                </c:pt>
                <c:pt idx="4">
                  <c:v>62.460999999999999</c:v>
                </c:pt>
                <c:pt idx="5">
                  <c:v>70.725999999999999</c:v>
                </c:pt>
                <c:pt idx="6">
                  <c:v>100.476</c:v>
                </c:pt>
                <c:pt idx="7">
                  <c:v>120.136</c:v>
                </c:pt>
                <c:pt idx="8">
                  <c:v>140.125</c:v>
                </c:pt>
                <c:pt idx="9">
                  <c:v>149.31100000000001</c:v>
                </c:pt>
                <c:pt idx="10">
                  <c:v>180.77699999999999</c:v>
                </c:pt>
                <c:pt idx="11">
                  <c:v>182.2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059328"/>
        <c:axId val="29061120"/>
      </c:barChart>
      <c:catAx>
        <c:axId val="29059328"/>
        <c:scaling>
          <c:orientation val="minMax"/>
        </c:scaling>
        <c:delete val="0"/>
        <c:axPos val="b"/>
        <c:majorTickMark val="out"/>
        <c:minorTickMark val="none"/>
        <c:tickLblPos val="nextTo"/>
        <c:crossAx val="29061120"/>
        <c:crosses val="autoZero"/>
        <c:auto val="1"/>
        <c:lblAlgn val="ctr"/>
        <c:lblOffset val="100"/>
        <c:noMultiLvlLbl val="0"/>
      </c:catAx>
      <c:valAx>
        <c:axId val="2906112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="0" dirty="0" smtClean="0"/>
                  <a:t>$</a:t>
                </a:r>
                <a:r>
                  <a:rPr lang="en-US" b="0" baseline="0" dirty="0" smtClean="0"/>
                  <a:t> </a:t>
                </a:r>
                <a:r>
                  <a:rPr lang="en-US" b="0" baseline="0" dirty="0" err="1" smtClean="0"/>
                  <a:t>bn</a:t>
                </a:r>
                <a:endParaRPr lang="en-US" b="0" dirty="0"/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29059328"/>
        <c:crosses val="autoZero"/>
        <c:crossBetween val="between"/>
        <c:majorUnit val="100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'interest rate'!$B$1</c:f>
              <c:strCache>
                <c:ptCount val="1"/>
                <c:pt idx="0">
                  <c:v>ECB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'interest rate'!$A$2:$A$7</c:f>
              <c:strCache>
                <c:ptCount val="6"/>
                <c:pt idx="0">
                  <c:v>FY11</c:v>
                </c:pt>
                <c:pt idx="1">
                  <c:v>FY12</c:v>
                </c:pt>
                <c:pt idx="2">
                  <c:v>FY13</c:v>
                </c:pt>
                <c:pt idx="3">
                  <c:v>FY14</c:v>
                </c:pt>
                <c:pt idx="4">
                  <c:v>FY15</c:v>
                </c:pt>
                <c:pt idx="5">
                  <c:v>9M FY16</c:v>
                </c:pt>
              </c:strCache>
            </c:strRef>
          </c:cat>
          <c:val>
            <c:numRef>
              <c:f>'interest rate'!$B$2:$B$7</c:f>
              <c:numCache>
                <c:formatCode>0.0</c:formatCode>
                <c:ptCount val="6"/>
                <c:pt idx="0">
                  <c:v>24.505800000000001</c:v>
                </c:pt>
                <c:pt idx="1">
                  <c:v>34.8996</c:v>
                </c:pt>
                <c:pt idx="2">
                  <c:v>30.619299999999999</c:v>
                </c:pt>
                <c:pt idx="3">
                  <c:v>32.9084</c:v>
                </c:pt>
                <c:pt idx="4">
                  <c:v>27.596799999999998</c:v>
                </c:pt>
                <c:pt idx="5">
                  <c:v>20.100000000000001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022464"/>
        <c:axId val="29433856"/>
      </c:barChart>
      <c:lineChart>
        <c:grouping val="standard"/>
        <c:varyColors val="0"/>
        <c:ser>
          <c:idx val="1"/>
          <c:order val="1"/>
          <c:tx>
            <c:strRef>
              <c:f>'interest rate'!$C$1</c:f>
              <c:strCache>
                <c:ptCount val="1"/>
                <c:pt idx="0">
                  <c:v>Interest Rate (%)</c:v>
                </c:pt>
              </c:strCache>
            </c:strRef>
          </c:tx>
          <c:spPr>
            <a:ln w="50800"/>
          </c:spPr>
          <c:marker>
            <c:spPr>
              <a:solidFill>
                <a:srgbClr val="FFFF00"/>
              </a:solidFill>
            </c:spPr>
          </c:marker>
          <c:dLbls>
            <c:dLbl>
              <c:idx val="0"/>
              <c:layout>
                <c:manualLayout>
                  <c:x val="-4.3154761904761904E-2"/>
                  <c:y val="-6.3218390804597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4642857142857144E-2"/>
                  <c:y val="4.5977011494252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7619047619047568E-2"/>
                  <c:y val="3.4482758620689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1666666666666664E-2"/>
                  <c:y val="4.310344827586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4226190476190479E-2"/>
                  <c:y val="-4.02298850574712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9345355268091381E-2"/>
                  <c:y val="-4.8850574712643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'interest rate'!$A$2:$A$7</c:f>
              <c:strCache>
                <c:ptCount val="6"/>
                <c:pt idx="0">
                  <c:v>FY11</c:v>
                </c:pt>
                <c:pt idx="1">
                  <c:v>FY12</c:v>
                </c:pt>
                <c:pt idx="2">
                  <c:v>FY13</c:v>
                </c:pt>
                <c:pt idx="3">
                  <c:v>FY14</c:v>
                </c:pt>
                <c:pt idx="4">
                  <c:v>FY15</c:v>
                </c:pt>
                <c:pt idx="5">
                  <c:v>9M FY16</c:v>
                </c:pt>
              </c:strCache>
            </c:strRef>
          </c:cat>
          <c:val>
            <c:numRef>
              <c:f>'interest rate'!$C$2:$C$7</c:f>
              <c:numCache>
                <c:formatCode>General</c:formatCode>
                <c:ptCount val="6"/>
                <c:pt idx="0">
                  <c:v>9.1199999999999992</c:v>
                </c:pt>
                <c:pt idx="1">
                  <c:v>10.48</c:v>
                </c:pt>
                <c:pt idx="2">
                  <c:v>10.09</c:v>
                </c:pt>
                <c:pt idx="3">
                  <c:v>10.19</c:v>
                </c:pt>
                <c:pt idx="4">
                  <c:v>10.19</c:v>
                </c:pt>
                <c:pt idx="5" formatCode="0.00">
                  <c:v>9.6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450240"/>
        <c:axId val="29435776"/>
      </c:lineChart>
      <c:catAx>
        <c:axId val="29022464"/>
        <c:scaling>
          <c:orientation val="minMax"/>
        </c:scaling>
        <c:delete val="0"/>
        <c:axPos val="b"/>
        <c:majorTickMark val="out"/>
        <c:minorTickMark val="none"/>
        <c:tickLblPos val="nextTo"/>
        <c:crossAx val="29433856"/>
        <c:crosses val="autoZero"/>
        <c:auto val="1"/>
        <c:lblAlgn val="ctr"/>
        <c:lblOffset val="100"/>
        <c:noMultiLvlLbl val="0"/>
      </c:catAx>
      <c:valAx>
        <c:axId val="2943385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="0" dirty="0" smtClean="0"/>
                  <a:t>$</a:t>
                </a:r>
                <a:r>
                  <a:rPr lang="en-US" b="0" baseline="0" dirty="0" smtClean="0"/>
                  <a:t> </a:t>
                </a:r>
                <a:r>
                  <a:rPr lang="en-US" b="0" baseline="0" dirty="0" err="1" smtClean="0"/>
                  <a:t>bn</a:t>
                </a:r>
                <a:endParaRPr lang="en-US" b="0" dirty="0"/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29022464"/>
        <c:crosses val="autoZero"/>
        <c:crossBetween val="between"/>
        <c:majorUnit val="10"/>
      </c:valAx>
      <c:valAx>
        <c:axId val="29435776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 dirty="0" smtClean="0"/>
                  <a:t>%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0.93733491853122319"/>
              <c:y val="0.3896703321567562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9450240"/>
        <c:crosses val="max"/>
        <c:crossBetween val="between"/>
        <c:majorUnit val="1"/>
      </c:valAx>
      <c:catAx>
        <c:axId val="29450240"/>
        <c:scaling>
          <c:orientation val="minMax"/>
        </c:scaling>
        <c:delete val="1"/>
        <c:axPos val="b"/>
        <c:majorTickMark val="out"/>
        <c:minorTickMark val="none"/>
        <c:tickLblPos val="nextTo"/>
        <c:crossAx val="2943577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'Resources Raised'!$B$1</c:f>
              <c:strCache>
                <c:ptCount val="1"/>
                <c:pt idx="0">
                  <c:v>ECB </c:v>
                </c:pt>
              </c:strCache>
            </c:strRef>
          </c:tx>
          <c:spPr>
            <a:ln w="50800"/>
          </c:spPr>
          <c:marker>
            <c:spPr>
              <a:solidFill>
                <a:schemeClr val="accent6"/>
              </a:solidFill>
            </c:spPr>
          </c:marker>
          <c:cat>
            <c:strRef>
              <c:f>'Resources Raised'!$A$2:$A$7</c:f>
              <c:strCache>
                <c:ptCount val="6"/>
                <c:pt idx="0">
                  <c:v>FY11</c:v>
                </c:pt>
                <c:pt idx="1">
                  <c:v>FY12</c:v>
                </c:pt>
                <c:pt idx="2">
                  <c:v>FY13</c:v>
                </c:pt>
                <c:pt idx="3">
                  <c:v>FY14</c:v>
                </c:pt>
                <c:pt idx="4">
                  <c:v>FY15</c:v>
                </c:pt>
                <c:pt idx="5">
                  <c:v>9M FY16</c:v>
                </c:pt>
              </c:strCache>
            </c:strRef>
          </c:cat>
          <c:val>
            <c:numRef>
              <c:f>'Resources Raised'!$B$2:$B$7</c:f>
              <c:numCache>
                <c:formatCode>_(* #,##0_);_(* \(#,##0\);_(* "-"??_);_(@_)</c:formatCode>
                <c:ptCount val="6"/>
                <c:pt idx="0">
                  <c:v>111672.93059999999</c:v>
                </c:pt>
                <c:pt idx="1">
                  <c:v>167343.58200000002</c:v>
                </c:pt>
                <c:pt idx="2">
                  <c:v>166722.08850000001</c:v>
                </c:pt>
                <c:pt idx="3">
                  <c:v>199095.82</c:v>
                </c:pt>
                <c:pt idx="4">
                  <c:v>168754.43199999997</c:v>
                </c:pt>
                <c:pt idx="5">
                  <c:v>130207.80000000002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'Resources Raised'!$C$1</c:f>
              <c:strCache>
                <c:ptCount val="1"/>
                <c:pt idx="0">
                  <c:v>Debt Raised</c:v>
                </c:pt>
              </c:strCache>
            </c:strRef>
          </c:tx>
          <c:spPr>
            <a:ln w="50800"/>
          </c:spPr>
          <c:marker>
            <c:spPr>
              <a:solidFill>
                <a:srgbClr val="FFFF00"/>
              </a:solidFill>
            </c:spPr>
          </c:marker>
          <c:cat>
            <c:strRef>
              <c:f>'Resources Raised'!$A$2:$A$7</c:f>
              <c:strCache>
                <c:ptCount val="6"/>
                <c:pt idx="0">
                  <c:v>FY11</c:v>
                </c:pt>
                <c:pt idx="1">
                  <c:v>FY12</c:v>
                </c:pt>
                <c:pt idx="2">
                  <c:v>FY13</c:v>
                </c:pt>
                <c:pt idx="3">
                  <c:v>FY14</c:v>
                </c:pt>
                <c:pt idx="4">
                  <c:v>FY15</c:v>
                </c:pt>
                <c:pt idx="5">
                  <c:v>9M FY16</c:v>
                </c:pt>
              </c:strCache>
            </c:strRef>
          </c:cat>
          <c:val>
            <c:numRef>
              <c:f>'Resources Raised'!$C$2:$C$7</c:f>
              <c:numCache>
                <c:formatCode>_(* #,##0_);_(* \(#,##0\);_(* "-"??_);_(@_)</c:formatCode>
                <c:ptCount val="6"/>
                <c:pt idx="0">
                  <c:v>212021</c:v>
                </c:pt>
                <c:pt idx="1">
                  <c:v>294840</c:v>
                </c:pt>
                <c:pt idx="2">
                  <c:v>369741</c:v>
                </c:pt>
                <c:pt idx="3">
                  <c:v>380276</c:v>
                </c:pt>
                <c:pt idx="4">
                  <c:v>475356</c:v>
                </c:pt>
                <c:pt idx="5">
                  <c:v>357017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'Resources Raised'!$D$1</c:f>
              <c:strCache>
                <c:ptCount val="1"/>
                <c:pt idx="0">
                  <c:v>Incremental Credit </c:v>
                </c:pt>
              </c:strCache>
            </c:strRef>
          </c:tx>
          <c:spPr>
            <a:ln w="50800"/>
          </c:spPr>
          <c:marker>
            <c:spPr>
              <a:solidFill>
                <a:srgbClr val="C00000"/>
              </a:solidFill>
            </c:spPr>
          </c:marker>
          <c:cat>
            <c:strRef>
              <c:f>'Resources Raised'!$A$2:$A$7</c:f>
              <c:strCache>
                <c:ptCount val="6"/>
                <c:pt idx="0">
                  <c:v>FY11</c:v>
                </c:pt>
                <c:pt idx="1">
                  <c:v>FY12</c:v>
                </c:pt>
                <c:pt idx="2">
                  <c:v>FY13</c:v>
                </c:pt>
                <c:pt idx="3">
                  <c:v>FY14</c:v>
                </c:pt>
                <c:pt idx="4">
                  <c:v>FY15</c:v>
                </c:pt>
                <c:pt idx="5">
                  <c:v>9M FY16</c:v>
                </c:pt>
              </c:strCache>
            </c:strRef>
          </c:cat>
          <c:val>
            <c:numRef>
              <c:f>'Resources Raised'!$D$2:$D$7</c:f>
              <c:numCache>
                <c:formatCode>_(* #,##0_);_(* \(#,##0\);_(* "-"??_);_(@_)</c:formatCode>
                <c:ptCount val="6"/>
                <c:pt idx="0">
                  <c:v>745267</c:v>
                </c:pt>
                <c:pt idx="1">
                  <c:v>755662</c:v>
                </c:pt>
                <c:pt idx="2">
                  <c:v>675529</c:v>
                </c:pt>
                <c:pt idx="3">
                  <c:v>777429</c:v>
                </c:pt>
                <c:pt idx="4">
                  <c:v>594288</c:v>
                </c:pt>
                <c:pt idx="5">
                  <c:v>493333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497984"/>
        <c:axId val="29504256"/>
      </c:lineChart>
      <c:catAx>
        <c:axId val="29497984"/>
        <c:scaling>
          <c:orientation val="minMax"/>
        </c:scaling>
        <c:delete val="0"/>
        <c:axPos val="b"/>
        <c:majorTickMark val="out"/>
        <c:minorTickMark val="none"/>
        <c:tickLblPos val="nextTo"/>
        <c:crossAx val="29504256"/>
        <c:crosses val="autoZero"/>
        <c:auto val="1"/>
        <c:lblAlgn val="ctr"/>
        <c:lblOffset val="100"/>
        <c:noMultiLvlLbl val="0"/>
      </c:catAx>
      <c:valAx>
        <c:axId val="29504256"/>
        <c:scaling>
          <c:orientation val="minMax"/>
          <c:max val="1000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="0" dirty="0" err="1" smtClean="0"/>
                  <a:t>Rs</a:t>
                </a:r>
                <a:r>
                  <a:rPr lang="en-US" b="0" baseline="0" dirty="0" smtClean="0"/>
                  <a:t> </a:t>
                </a:r>
                <a:r>
                  <a:rPr lang="en-US" b="0" baseline="0" dirty="0" err="1" smtClean="0"/>
                  <a:t>cr</a:t>
                </a:r>
                <a:endParaRPr lang="en-US" b="0" dirty="0"/>
              </a:p>
            </c:rich>
          </c:tx>
          <c:layout/>
          <c:overlay val="0"/>
        </c:title>
        <c:numFmt formatCode="_(* #,##0_);_(* \(#,##0\);_(* &quot;-&quot;??_);_(@_)" sourceLinked="1"/>
        <c:majorTickMark val="out"/>
        <c:minorTickMark val="none"/>
        <c:tickLblPos val="nextTo"/>
        <c:crossAx val="29497984"/>
        <c:crosses val="autoZero"/>
        <c:crossBetween val="between"/>
        <c:majorUnit val="200000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'Fed rate'!$B$1</c:f>
              <c:strCache>
                <c:ptCount val="1"/>
                <c:pt idx="0">
                  <c:v>Repo rate</c:v>
                </c:pt>
              </c:strCache>
            </c:strRef>
          </c:tx>
          <c:spPr>
            <a:ln w="50800"/>
          </c:spPr>
          <c:marker>
            <c:spPr>
              <a:solidFill>
                <a:srgbClr val="FFC000"/>
              </a:solidFill>
            </c:spPr>
          </c:marker>
          <c:dLbls>
            <c:dLbl>
              <c:idx val="0"/>
              <c:layout>
                <c:manualLayout>
                  <c:x val="-2.9320987654320986E-2"/>
                  <c:y val="7.0175438596491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4691358024691357E-2"/>
                  <c:y val="-4.970760233918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8518518518518517E-2"/>
                  <c:y val="4.0935672514619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1604938271604937E-2"/>
                  <c:y val="-3.2163742690058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'Fed rate'!$A$2:$A$6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'Fed rate'!$B$2:$B$6</c:f>
              <c:numCache>
                <c:formatCode>0.00</c:formatCode>
                <c:ptCount val="5"/>
                <c:pt idx="0">
                  <c:v>8.5</c:v>
                </c:pt>
                <c:pt idx="1">
                  <c:v>8</c:v>
                </c:pt>
                <c:pt idx="2">
                  <c:v>7.75</c:v>
                </c:pt>
                <c:pt idx="3">
                  <c:v>8</c:v>
                </c:pt>
                <c:pt idx="4">
                  <c:v>6.75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'Fed rate'!$C$1</c:f>
              <c:strCache>
                <c:ptCount val="1"/>
                <c:pt idx="0">
                  <c:v>Fed Prime rate</c:v>
                </c:pt>
              </c:strCache>
            </c:strRef>
          </c:tx>
          <c:spPr>
            <a:ln w="50800"/>
          </c:spPr>
          <c:marker>
            <c:spPr>
              <a:solidFill>
                <a:srgbClr val="92D050"/>
              </a:solidFill>
            </c:spPr>
          </c:marker>
          <c:dLbls>
            <c:dLbl>
              <c:idx val="0"/>
              <c:layout>
                <c:manualLayout>
                  <c:x val="-2.9320987654320986E-2"/>
                  <c:y val="-6.1403508771929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432098765432098E-2"/>
                  <c:y val="-6.1403508771929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2592592592592587E-3"/>
                  <c:y val="-4.3859649122807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1604938271604937E-2"/>
                  <c:y val="-4.3859649122807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6234567901234455E-2"/>
                  <c:y val="-4.0935672514619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'Fed rate'!$A$2:$A$6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'Fed rate'!$C$2:$C$6</c:f>
              <c:numCache>
                <c:formatCode>General</c:formatCode>
                <c:ptCount val="5"/>
                <c:pt idx="0">
                  <c:v>3.25</c:v>
                </c:pt>
                <c:pt idx="1">
                  <c:v>3.25</c:v>
                </c:pt>
                <c:pt idx="2">
                  <c:v>3.25</c:v>
                </c:pt>
                <c:pt idx="3">
                  <c:v>3.25</c:v>
                </c:pt>
                <c:pt idx="4">
                  <c:v>3.26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223168"/>
        <c:axId val="29241344"/>
      </c:lineChart>
      <c:catAx>
        <c:axId val="2922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241344"/>
        <c:crosses val="autoZero"/>
        <c:auto val="1"/>
        <c:lblAlgn val="ctr"/>
        <c:lblOffset val="100"/>
        <c:noMultiLvlLbl val="0"/>
      </c:catAx>
      <c:valAx>
        <c:axId val="29241344"/>
        <c:scaling>
          <c:orientation val="minMax"/>
          <c:max val="9"/>
          <c:min val="2"/>
        </c:scaling>
        <c:delete val="0"/>
        <c:axPos val="l"/>
        <c:numFmt formatCode="0.00" sourceLinked="1"/>
        <c:majorTickMark val="out"/>
        <c:minorTickMark val="none"/>
        <c:tickLblPos val="nextTo"/>
        <c:crossAx val="2922316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Forward Premia of $ (6 months)</c:v>
          </c:tx>
          <c:spPr>
            <a:ln w="50800">
              <a:solidFill>
                <a:schemeClr val="accent3">
                  <a:lumMod val="50000"/>
                </a:schemeClr>
              </a:solidFill>
            </a:ln>
          </c:spPr>
          <c:marker>
            <c:spPr>
              <a:solidFill>
                <a:srgbClr val="FFC000"/>
              </a:solidFill>
            </c:spPr>
          </c:marker>
          <c:dLbls>
            <c:dLbl>
              <c:idx val="0"/>
              <c:layout>
                <c:manualLayout>
                  <c:x val="-4.3402777777777776E-2"/>
                  <c:y val="-5.2287581699346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9930555555555587E-2"/>
                  <c:y val="-7.5163398692810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6458333333333336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'Forward rate'!$A$2:$A$7</c:f>
              <c:strCache>
                <c:ptCount val="6"/>
                <c:pt idx="0">
                  <c:v>FY11</c:v>
                </c:pt>
                <c:pt idx="1">
                  <c:v>FY12</c:v>
                </c:pt>
                <c:pt idx="2">
                  <c:v>FY13</c:v>
                </c:pt>
                <c:pt idx="3">
                  <c:v>FY14</c:v>
                </c:pt>
                <c:pt idx="4">
                  <c:v>FY15</c:v>
                </c:pt>
                <c:pt idx="5">
                  <c:v>FY16*</c:v>
                </c:pt>
              </c:strCache>
            </c:strRef>
          </c:cat>
          <c:val>
            <c:numRef>
              <c:f>'Forward rate'!$B$2:$B$7</c:f>
              <c:numCache>
                <c:formatCode>General</c:formatCode>
                <c:ptCount val="6"/>
                <c:pt idx="0">
                  <c:v>7.01</c:v>
                </c:pt>
                <c:pt idx="1">
                  <c:v>7.58</c:v>
                </c:pt>
                <c:pt idx="2" formatCode="0.00">
                  <c:v>7.4</c:v>
                </c:pt>
                <c:pt idx="3">
                  <c:v>8.49</c:v>
                </c:pt>
                <c:pt idx="4">
                  <c:v>7.94</c:v>
                </c:pt>
                <c:pt idx="5">
                  <c:v>6.41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255552"/>
        <c:axId val="29257088"/>
      </c:lineChart>
      <c:catAx>
        <c:axId val="29255552"/>
        <c:scaling>
          <c:orientation val="minMax"/>
        </c:scaling>
        <c:delete val="0"/>
        <c:axPos val="b"/>
        <c:majorTickMark val="out"/>
        <c:minorTickMark val="none"/>
        <c:tickLblPos val="nextTo"/>
        <c:crossAx val="29257088"/>
        <c:crosses val="autoZero"/>
        <c:auto val="1"/>
        <c:lblAlgn val="ctr"/>
        <c:lblOffset val="100"/>
        <c:noMultiLvlLbl val="0"/>
      </c:catAx>
      <c:valAx>
        <c:axId val="29257088"/>
        <c:scaling>
          <c:orientation val="minMax"/>
          <c:min val="6"/>
        </c:scaling>
        <c:delete val="0"/>
        <c:axPos val="l"/>
        <c:numFmt formatCode="General" sourceLinked="1"/>
        <c:majorTickMark val="out"/>
        <c:minorTickMark val="none"/>
        <c:tickLblPos val="nextTo"/>
        <c:crossAx val="29255552"/>
        <c:crosses val="autoZero"/>
        <c:crossBetween val="between"/>
        <c:majorUnit val="1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'10 year ECBs'!$F$1</c:f>
              <c:strCache>
                <c:ptCount val="1"/>
                <c:pt idx="0">
                  <c:v>% Share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'10 year ECBs'!$C$2:$C$13</c:f>
              <c:strCache>
                <c:ptCount val="12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  <c:pt idx="10">
                  <c:v>FY15</c:v>
                </c:pt>
                <c:pt idx="11">
                  <c:v>H1 FY16</c:v>
                </c:pt>
              </c:strCache>
            </c:strRef>
          </c:cat>
          <c:val>
            <c:numRef>
              <c:f>'10 year ECBs'!$F$2:$F$13</c:f>
              <c:numCache>
                <c:formatCode>0.0</c:formatCode>
                <c:ptCount val="12"/>
                <c:pt idx="0">
                  <c:v>19.705223880597018</c:v>
                </c:pt>
                <c:pt idx="1">
                  <c:v>19.016534867002157</c:v>
                </c:pt>
                <c:pt idx="2">
                  <c:v>24.052814857806148</c:v>
                </c:pt>
                <c:pt idx="3">
                  <c:v>27.77807486631016</c:v>
                </c:pt>
                <c:pt idx="4">
                  <c:v>27.834670231729053</c:v>
                </c:pt>
                <c:pt idx="5">
                  <c:v>27.108470678420854</c:v>
                </c:pt>
                <c:pt idx="6">
                  <c:v>31.61611076148521</c:v>
                </c:pt>
                <c:pt idx="7">
                  <c:v>33.306348766287776</c:v>
                </c:pt>
                <c:pt idx="8">
                  <c:v>34.235279745907647</c:v>
                </c:pt>
                <c:pt idx="9">
                  <c:v>33.477802690582962</c:v>
                </c:pt>
                <c:pt idx="10">
                  <c:v>38.050305198905491</c:v>
                </c:pt>
                <c:pt idx="11">
                  <c:v>37.71475884909956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062400"/>
        <c:axId val="67109248"/>
      </c:barChart>
      <c:catAx>
        <c:axId val="67062400"/>
        <c:scaling>
          <c:orientation val="minMax"/>
        </c:scaling>
        <c:delete val="0"/>
        <c:axPos val="b"/>
        <c:majorTickMark val="out"/>
        <c:minorTickMark val="none"/>
        <c:tickLblPos val="nextTo"/>
        <c:crossAx val="67109248"/>
        <c:crosses val="autoZero"/>
        <c:auto val="1"/>
        <c:lblAlgn val="ctr"/>
        <c:lblOffset val="100"/>
        <c:noMultiLvlLbl val="0"/>
      </c:catAx>
      <c:valAx>
        <c:axId val="671092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="0" dirty="0" smtClean="0"/>
                  <a:t>%</a:t>
                </a:r>
                <a:endParaRPr lang="en-US" b="0" dirty="0"/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6706240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E08275-3789-4247-A90A-012945516AA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8F5CD3-5E5D-4717-A06D-ECEB9F706DCC}">
      <dgm:prSet phldrT="[Text]"/>
      <dgm:spPr>
        <a:solidFill>
          <a:srgbClr val="FF0000"/>
        </a:solidFill>
      </dgm:spPr>
      <dgm:t>
        <a:bodyPr/>
        <a:lstStyle/>
        <a:p>
          <a:r>
            <a:rPr lang="en-US" b="1" dirty="0" smtClean="0"/>
            <a:t>Trends</a:t>
          </a:r>
          <a:r>
            <a:rPr lang="en-US" b="1" baseline="0" dirty="0" smtClean="0"/>
            <a:t> in ECB</a:t>
          </a:r>
          <a:endParaRPr lang="en-US" b="1" dirty="0"/>
        </a:p>
      </dgm:t>
    </dgm:pt>
    <dgm:pt modelId="{8F006F30-1370-4273-B90C-32ADD99663F6}" type="parTrans" cxnId="{A279759D-2E77-4148-96FD-441A890D3795}">
      <dgm:prSet/>
      <dgm:spPr/>
      <dgm:t>
        <a:bodyPr/>
        <a:lstStyle/>
        <a:p>
          <a:endParaRPr lang="en-US"/>
        </a:p>
      </dgm:t>
    </dgm:pt>
    <dgm:pt modelId="{A343A54B-6729-4E5E-823D-B233AE90C5C9}" type="sibTrans" cxnId="{A279759D-2E77-4148-96FD-441A890D3795}">
      <dgm:prSet/>
      <dgm:spPr/>
      <dgm:t>
        <a:bodyPr/>
        <a:lstStyle/>
        <a:p>
          <a:endParaRPr lang="en-US"/>
        </a:p>
      </dgm:t>
    </dgm:pt>
    <dgm:pt modelId="{9C8F6DB5-D1AC-4469-8525-D8831D68C1DE}">
      <dgm:prSet/>
      <dgm:spPr/>
      <dgm:t>
        <a:bodyPr/>
        <a:lstStyle/>
        <a:p>
          <a:r>
            <a:rPr lang="en-US" dirty="0" smtClean="0"/>
            <a:t>Market</a:t>
          </a:r>
          <a:r>
            <a:rPr lang="en-US" baseline="0" dirty="0" smtClean="0"/>
            <a:t> Factors</a:t>
          </a:r>
          <a:endParaRPr lang="en-US" dirty="0"/>
        </a:p>
      </dgm:t>
    </dgm:pt>
    <dgm:pt modelId="{BB78F7CB-22E9-4A50-8C04-71727ED84E5E}" type="parTrans" cxnId="{55D959B9-B047-4DCC-BC5E-E8CEAB49B92A}">
      <dgm:prSet/>
      <dgm:spPr/>
      <dgm:t>
        <a:bodyPr/>
        <a:lstStyle/>
        <a:p>
          <a:endParaRPr lang="en-US"/>
        </a:p>
      </dgm:t>
    </dgm:pt>
    <dgm:pt modelId="{A614BC2B-6644-4D88-83B1-4525246A2E28}" type="sibTrans" cxnId="{55D959B9-B047-4DCC-BC5E-E8CEAB49B92A}">
      <dgm:prSet/>
      <dgm:spPr/>
      <dgm:t>
        <a:bodyPr/>
        <a:lstStyle/>
        <a:p>
          <a:endParaRPr lang="en-US"/>
        </a:p>
      </dgm:t>
    </dgm:pt>
    <dgm:pt modelId="{16109428-DD75-45BC-ABA7-672F86265711}">
      <dgm:prSet/>
      <dgm:spPr/>
      <dgm:t>
        <a:bodyPr/>
        <a:lstStyle/>
        <a:p>
          <a:r>
            <a:rPr lang="en-US" dirty="0" smtClean="0"/>
            <a:t>Way</a:t>
          </a:r>
          <a:r>
            <a:rPr lang="en-US" baseline="0" dirty="0" smtClean="0"/>
            <a:t> Forward </a:t>
          </a:r>
          <a:endParaRPr lang="en-US" dirty="0"/>
        </a:p>
      </dgm:t>
    </dgm:pt>
    <dgm:pt modelId="{C13E35FA-179E-4D2D-B1CA-EFDD8C33C833}" type="parTrans" cxnId="{9CF879AD-79D1-4F51-B15E-C4ED7D6D4EF8}">
      <dgm:prSet/>
      <dgm:spPr/>
      <dgm:t>
        <a:bodyPr/>
        <a:lstStyle/>
        <a:p>
          <a:endParaRPr lang="en-US"/>
        </a:p>
      </dgm:t>
    </dgm:pt>
    <dgm:pt modelId="{94547909-0F3E-4F6F-9553-EE86E97BEED7}" type="sibTrans" cxnId="{9CF879AD-79D1-4F51-B15E-C4ED7D6D4EF8}">
      <dgm:prSet/>
      <dgm:spPr/>
      <dgm:t>
        <a:bodyPr/>
        <a:lstStyle/>
        <a:p>
          <a:endParaRPr lang="en-US"/>
        </a:p>
      </dgm:t>
    </dgm:pt>
    <dgm:pt modelId="{099733AD-E7D6-4872-8A7B-121C24478715}">
      <dgm:prSet/>
      <dgm:spPr/>
      <dgm:t>
        <a:bodyPr/>
        <a:lstStyle/>
        <a:p>
          <a:r>
            <a:rPr lang="en-US" dirty="0" smtClean="0"/>
            <a:t>Concerns</a:t>
          </a:r>
          <a:endParaRPr lang="en-US" dirty="0"/>
        </a:p>
      </dgm:t>
    </dgm:pt>
    <dgm:pt modelId="{F6E5BF43-D9A4-4CB4-AEF6-F657F82850B1}" type="parTrans" cxnId="{FDCE9127-BF15-4CF3-94B9-C5DCDC82267C}">
      <dgm:prSet/>
      <dgm:spPr/>
      <dgm:t>
        <a:bodyPr/>
        <a:lstStyle/>
        <a:p>
          <a:endParaRPr lang="en-US"/>
        </a:p>
      </dgm:t>
    </dgm:pt>
    <dgm:pt modelId="{5E31649C-703B-409E-9EB9-DEA74198B0B9}" type="sibTrans" cxnId="{FDCE9127-BF15-4CF3-94B9-C5DCDC82267C}">
      <dgm:prSet/>
      <dgm:spPr/>
      <dgm:t>
        <a:bodyPr/>
        <a:lstStyle/>
        <a:p>
          <a:endParaRPr lang="en-US"/>
        </a:p>
      </dgm:t>
    </dgm:pt>
    <dgm:pt modelId="{5E93414B-BA02-4688-81D6-F9B8A98CB103}" type="pres">
      <dgm:prSet presAssocID="{22E08275-3789-4247-A90A-012945516AA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A71FBE-F091-46DD-9097-F6E014F85433}" type="pres">
      <dgm:prSet presAssocID="{DB8F5CD3-5E5D-4717-A06D-ECEB9F706DCC}" presName="parentLin" presStyleCnt="0"/>
      <dgm:spPr/>
    </dgm:pt>
    <dgm:pt modelId="{A7686C78-5CAC-4E8F-B18B-CA9333C0BF87}" type="pres">
      <dgm:prSet presAssocID="{DB8F5CD3-5E5D-4717-A06D-ECEB9F706DCC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BE97DD95-3C8A-46DD-BE1B-CBF0E2319ECB}" type="pres">
      <dgm:prSet presAssocID="{DB8F5CD3-5E5D-4717-A06D-ECEB9F706DC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1B0D7D-B389-4B5B-96E1-DC24E8670CDC}" type="pres">
      <dgm:prSet presAssocID="{DB8F5CD3-5E5D-4717-A06D-ECEB9F706DCC}" presName="negativeSpace" presStyleCnt="0"/>
      <dgm:spPr/>
    </dgm:pt>
    <dgm:pt modelId="{B25CACD5-BFF8-4E37-AD71-75CA1D09433E}" type="pres">
      <dgm:prSet presAssocID="{DB8F5CD3-5E5D-4717-A06D-ECEB9F706DCC}" presName="childText" presStyleLbl="conFgAcc1" presStyleIdx="0" presStyleCnt="4">
        <dgm:presLayoutVars>
          <dgm:bulletEnabled val="1"/>
        </dgm:presLayoutVars>
      </dgm:prSet>
      <dgm:spPr/>
    </dgm:pt>
    <dgm:pt modelId="{E33B7E45-7602-43A8-91DB-61BD07EAF168}" type="pres">
      <dgm:prSet presAssocID="{A343A54B-6729-4E5E-823D-B233AE90C5C9}" presName="spaceBetweenRectangles" presStyleCnt="0"/>
      <dgm:spPr/>
    </dgm:pt>
    <dgm:pt modelId="{8729883F-9875-40FC-9DF3-D9F40C29AE30}" type="pres">
      <dgm:prSet presAssocID="{9C8F6DB5-D1AC-4469-8525-D8831D68C1DE}" presName="parentLin" presStyleCnt="0"/>
      <dgm:spPr/>
    </dgm:pt>
    <dgm:pt modelId="{88471BBC-767F-408F-A7F8-4A2D729596E3}" type="pres">
      <dgm:prSet presAssocID="{9C8F6DB5-D1AC-4469-8525-D8831D68C1DE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086E1797-EF47-4CF5-A751-0F91E3AA9D61}" type="pres">
      <dgm:prSet presAssocID="{9C8F6DB5-D1AC-4469-8525-D8831D68C1D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6CA120-5050-40A9-9B68-4563A54E059B}" type="pres">
      <dgm:prSet presAssocID="{9C8F6DB5-D1AC-4469-8525-D8831D68C1DE}" presName="negativeSpace" presStyleCnt="0"/>
      <dgm:spPr/>
    </dgm:pt>
    <dgm:pt modelId="{D61E1AD8-6350-4227-B475-7838E3D2EDB7}" type="pres">
      <dgm:prSet presAssocID="{9C8F6DB5-D1AC-4469-8525-D8831D68C1DE}" presName="childText" presStyleLbl="conFgAcc1" presStyleIdx="1" presStyleCnt="4">
        <dgm:presLayoutVars>
          <dgm:bulletEnabled val="1"/>
        </dgm:presLayoutVars>
      </dgm:prSet>
      <dgm:spPr/>
    </dgm:pt>
    <dgm:pt modelId="{3707CECA-8D27-47BD-9C17-149C1401E203}" type="pres">
      <dgm:prSet presAssocID="{A614BC2B-6644-4D88-83B1-4525246A2E28}" presName="spaceBetweenRectangles" presStyleCnt="0"/>
      <dgm:spPr/>
    </dgm:pt>
    <dgm:pt modelId="{0234858A-1D4F-4267-99DF-CABDE8C1E9BC}" type="pres">
      <dgm:prSet presAssocID="{099733AD-E7D6-4872-8A7B-121C24478715}" presName="parentLin" presStyleCnt="0"/>
      <dgm:spPr/>
    </dgm:pt>
    <dgm:pt modelId="{70215141-3DA5-4FD5-B1B3-85BBE0120226}" type="pres">
      <dgm:prSet presAssocID="{099733AD-E7D6-4872-8A7B-121C24478715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3FC80E4B-2F29-4B3D-A159-666783D8D6EC}" type="pres">
      <dgm:prSet presAssocID="{099733AD-E7D6-4872-8A7B-121C2447871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CACA67-7552-47BE-8630-7B9C81227565}" type="pres">
      <dgm:prSet presAssocID="{099733AD-E7D6-4872-8A7B-121C24478715}" presName="negativeSpace" presStyleCnt="0"/>
      <dgm:spPr/>
    </dgm:pt>
    <dgm:pt modelId="{63E5B5D1-1722-4C06-9964-6216C82B399B}" type="pres">
      <dgm:prSet presAssocID="{099733AD-E7D6-4872-8A7B-121C24478715}" presName="childText" presStyleLbl="conFgAcc1" presStyleIdx="2" presStyleCnt="4">
        <dgm:presLayoutVars>
          <dgm:bulletEnabled val="1"/>
        </dgm:presLayoutVars>
      </dgm:prSet>
      <dgm:spPr/>
    </dgm:pt>
    <dgm:pt modelId="{B057EA2B-343B-426A-BCF7-29451D15A15C}" type="pres">
      <dgm:prSet presAssocID="{5E31649C-703B-409E-9EB9-DEA74198B0B9}" presName="spaceBetweenRectangles" presStyleCnt="0"/>
      <dgm:spPr/>
    </dgm:pt>
    <dgm:pt modelId="{B2267627-E9B3-40A0-85E6-F9C21A0A2946}" type="pres">
      <dgm:prSet presAssocID="{16109428-DD75-45BC-ABA7-672F86265711}" presName="parentLin" presStyleCnt="0"/>
      <dgm:spPr/>
    </dgm:pt>
    <dgm:pt modelId="{6C57B5E8-5EF6-411F-A662-BE725FA8AA0C}" type="pres">
      <dgm:prSet presAssocID="{16109428-DD75-45BC-ABA7-672F86265711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B3C77BE4-2D78-4D2E-9F1D-189454D42F93}" type="pres">
      <dgm:prSet presAssocID="{16109428-DD75-45BC-ABA7-672F86265711}" presName="parentText" presStyleLbl="node1" presStyleIdx="3" presStyleCnt="4" custLinFactNeighborY="-731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ADAE0A-C5FA-4BE3-9C2E-BF2218E0FF6A}" type="pres">
      <dgm:prSet presAssocID="{16109428-DD75-45BC-ABA7-672F86265711}" presName="negativeSpace" presStyleCnt="0"/>
      <dgm:spPr/>
    </dgm:pt>
    <dgm:pt modelId="{7D2D1790-9355-4B20-8367-E3AE97577C65}" type="pres">
      <dgm:prSet presAssocID="{16109428-DD75-45BC-ABA7-672F8626571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7113200-0F5A-4277-8E05-5F3546716623}" type="presOf" srcId="{099733AD-E7D6-4872-8A7B-121C24478715}" destId="{70215141-3DA5-4FD5-B1B3-85BBE0120226}" srcOrd="0" destOrd="0" presId="urn:microsoft.com/office/officeart/2005/8/layout/list1"/>
    <dgm:cxn modelId="{E404619C-F4EF-43CE-BDEF-543E27B98F73}" type="presOf" srcId="{16109428-DD75-45BC-ABA7-672F86265711}" destId="{B3C77BE4-2D78-4D2E-9F1D-189454D42F93}" srcOrd="1" destOrd="0" presId="urn:microsoft.com/office/officeart/2005/8/layout/list1"/>
    <dgm:cxn modelId="{0417A4E6-B4E7-4E1E-8669-2856241AE929}" type="presOf" srcId="{22E08275-3789-4247-A90A-012945516AA9}" destId="{5E93414B-BA02-4688-81D6-F9B8A98CB103}" srcOrd="0" destOrd="0" presId="urn:microsoft.com/office/officeart/2005/8/layout/list1"/>
    <dgm:cxn modelId="{FDCE9127-BF15-4CF3-94B9-C5DCDC82267C}" srcId="{22E08275-3789-4247-A90A-012945516AA9}" destId="{099733AD-E7D6-4872-8A7B-121C24478715}" srcOrd="2" destOrd="0" parTransId="{F6E5BF43-D9A4-4CB4-AEF6-F657F82850B1}" sibTransId="{5E31649C-703B-409E-9EB9-DEA74198B0B9}"/>
    <dgm:cxn modelId="{A279759D-2E77-4148-96FD-441A890D3795}" srcId="{22E08275-3789-4247-A90A-012945516AA9}" destId="{DB8F5CD3-5E5D-4717-A06D-ECEB9F706DCC}" srcOrd="0" destOrd="0" parTransId="{8F006F30-1370-4273-B90C-32ADD99663F6}" sibTransId="{A343A54B-6729-4E5E-823D-B233AE90C5C9}"/>
    <dgm:cxn modelId="{9CF879AD-79D1-4F51-B15E-C4ED7D6D4EF8}" srcId="{22E08275-3789-4247-A90A-012945516AA9}" destId="{16109428-DD75-45BC-ABA7-672F86265711}" srcOrd="3" destOrd="0" parTransId="{C13E35FA-179E-4D2D-B1CA-EFDD8C33C833}" sibTransId="{94547909-0F3E-4F6F-9553-EE86E97BEED7}"/>
    <dgm:cxn modelId="{55D959B9-B047-4DCC-BC5E-E8CEAB49B92A}" srcId="{22E08275-3789-4247-A90A-012945516AA9}" destId="{9C8F6DB5-D1AC-4469-8525-D8831D68C1DE}" srcOrd="1" destOrd="0" parTransId="{BB78F7CB-22E9-4A50-8C04-71727ED84E5E}" sibTransId="{A614BC2B-6644-4D88-83B1-4525246A2E28}"/>
    <dgm:cxn modelId="{F00C5FEE-C572-46EA-A77E-2F50AEB4830C}" type="presOf" srcId="{9C8F6DB5-D1AC-4469-8525-D8831D68C1DE}" destId="{88471BBC-767F-408F-A7F8-4A2D729596E3}" srcOrd="0" destOrd="0" presId="urn:microsoft.com/office/officeart/2005/8/layout/list1"/>
    <dgm:cxn modelId="{D8874CF7-0546-4C5C-B34E-A85BB4F88CFE}" type="presOf" srcId="{DB8F5CD3-5E5D-4717-A06D-ECEB9F706DCC}" destId="{A7686C78-5CAC-4E8F-B18B-CA9333C0BF87}" srcOrd="0" destOrd="0" presId="urn:microsoft.com/office/officeart/2005/8/layout/list1"/>
    <dgm:cxn modelId="{901B0182-14B9-4CA8-AF5C-14164270B2B8}" type="presOf" srcId="{9C8F6DB5-D1AC-4469-8525-D8831D68C1DE}" destId="{086E1797-EF47-4CF5-A751-0F91E3AA9D61}" srcOrd="1" destOrd="0" presId="urn:microsoft.com/office/officeart/2005/8/layout/list1"/>
    <dgm:cxn modelId="{3CEC8D6B-371F-410F-843A-DBB0286B553A}" type="presOf" srcId="{16109428-DD75-45BC-ABA7-672F86265711}" destId="{6C57B5E8-5EF6-411F-A662-BE725FA8AA0C}" srcOrd="0" destOrd="0" presId="urn:microsoft.com/office/officeart/2005/8/layout/list1"/>
    <dgm:cxn modelId="{A265ED45-C539-4D99-ADF0-48A1193478A2}" type="presOf" srcId="{DB8F5CD3-5E5D-4717-A06D-ECEB9F706DCC}" destId="{BE97DD95-3C8A-46DD-BE1B-CBF0E2319ECB}" srcOrd="1" destOrd="0" presId="urn:microsoft.com/office/officeart/2005/8/layout/list1"/>
    <dgm:cxn modelId="{CE1CCE09-BA47-417F-B95C-4335FA484FA1}" type="presOf" srcId="{099733AD-E7D6-4872-8A7B-121C24478715}" destId="{3FC80E4B-2F29-4B3D-A159-666783D8D6EC}" srcOrd="1" destOrd="0" presId="urn:microsoft.com/office/officeart/2005/8/layout/list1"/>
    <dgm:cxn modelId="{A21388FD-552A-4134-A21D-EAC150143C23}" type="presParOf" srcId="{5E93414B-BA02-4688-81D6-F9B8A98CB103}" destId="{01A71FBE-F091-46DD-9097-F6E014F85433}" srcOrd="0" destOrd="0" presId="urn:microsoft.com/office/officeart/2005/8/layout/list1"/>
    <dgm:cxn modelId="{D4E37018-5FA3-43D2-BC21-E8CC31BDA922}" type="presParOf" srcId="{01A71FBE-F091-46DD-9097-F6E014F85433}" destId="{A7686C78-5CAC-4E8F-B18B-CA9333C0BF87}" srcOrd="0" destOrd="0" presId="urn:microsoft.com/office/officeart/2005/8/layout/list1"/>
    <dgm:cxn modelId="{5E4E6746-E5AC-498E-A05C-B296BF3FCC03}" type="presParOf" srcId="{01A71FBE-F091-46DD-9097-F6E014F85433}" destId="{BE97DD95-3C8A-46DD-BE1B-CBF0E2319ECB}" srcOrd="1" destOrd="0" presId="urn:microsoft.com/office/officeart/2005/8/layout/list1"/>
    <dgm:cxn modelId="{CE98678C-422B-45BE-8CA0-436F304F8AC2}" type="presParOf" srcId="{5E93414B-BA02-4688-81D6-F9B8A98CB103}" destId="{E31B0D7D-B389-4B5B-96E1-DC24E8670CDC}" srcOrd="1" destOrd="0" presId="urn:microsoft.com/office/officeart/2005/8/layout/list1"/>
    <dgm:cxn modelId="{2EFE70B3-3B90-4CEC-BE35-48A8160E9FB0}" type="presParOf" srcId="{5E93414B-BA02-4688-81D6-F9B8A98CB103}" destId="{B25CACD5-BFF8-4E37-AD71-75CA1D09433E}" srcOrd="2" destOrd="0" presId="urn:microsoft.com/office/officeart/2005/8/layout/list1"/>
    <dgm:cxn modelId="{5E4334C6-2D2F-40A5-940F-ED5EC713084E}" type="presParOf" srcId="{5E93414B-BA02-4688-81D6-F9B8A98CB103}" destId="{E33B7E45-7602-43A8-91DB-61BD07EAF168}" srcOrd="3" destOrd="0" presId="urn:microsoft.com/office/officeart/2005/8/layout/list1"/>
    <dgm:cxn modelId="{EE86A965-0D03-4AF4-B33D-EF0703845F60}" type="presParOf" srcId="{5E93414B-BA02-4688-81D6-F9B8A98CB103}" destId="{8729883F-9875-40FC-9DF3-D9F40C29AE30}" srcOrd="4" destOrd="0" presId="urn:microsoft.com/office/officeart/2005/8/layout/list1"/>
    <dgm:cxn modelId="{5D566EF3-D6C0-407F-BB52-D772BE203CDF}" type="presParOf" srcId="{8729883F-9875-40FC-9DF3-D9F40C29AE30}" destId="{88471BBC-767F-408F-A7F8-4A2D729596E3}" srcOrd="0" destOrd="0" presId="urn:microsoft.com/office/officeart/2005/8/layout/list1"/>
    <dgm:cxn modelId="{239E6CC4-1323-4A87-A7B7-7FC5B0396401}" type="presParOf" srcId="{8729883F-9875-40FC-9DF3-D9F40C29AE30}" destId="{086E1797-EF47-4CF5-A751-0F91E3AA9D61}" srcOrd="1" destOrd="0" presId="urn:microsoft.com/office/officeart/2005/8/layout/list1"/>
    <dgm:cxn modelId="{BC1F7F1D-BE5B-4E60-98D7-02ACB5BB3FC0}" type="presParOf" srcId="{5E93414B-BA02-4688-81D6-F9B8A98CB103}" destId="{616CA120-5050-40A9-9B68-4563A54E059B}" srcOrd="5" destOrd="0" presId="urn:microsoft.com/office/officeart/2005/8/layout/list1"/>
    <dgm:cxn modelId="{9F9C7D35-E4BB-4A03-9E06-33B83C95FEC1}" type="presParOf" srcId="{5E93414B-BA02-4688-81D6-F9B8A98CB103}" destId="{D61E1AD8-6350-4227-B475-7838E3D2EDB7}" srcOrd="6" destOrd="0" presId="urn:microsoft.com/office/officeart/2005/8/layout/list1"/>
    <dgm:cxn modelId="{41CCD392-E926-46C1-81D2-9A3E224E3AFA}" type="presParOf" srcId="{5E93414B-BA02-4688-81D6-F9B8A98CB103}" destId="{3707CECA-8D27-47BD-9C17-149C1401E203}" srcOrd="7" destOrd="0" presId="urn:microsoft.com/office/officeart/2005/8/layout/list1"/>
    <dgm:cxn modelId="{BBF85498-C252-40CB-BBC7-E10CEFE06749}" type="presParOf" srcId="{5E93414B-BA02-4688-81D6-F9B8A98CB103}" destId="{0234858A-1D4F-4267-99DF-CABDE8C1E9BC}" srcOrd="8" destOrd="0" presId="urn:microsoft.com/office/officeart/2005/8/layout/list1"/>
    <dgm:cxn modelId="{D357922A-6379-4FE0-AA3E-B941C56B7CF7}" type="presParOf" srcId="{0234858A-1D4F-4267-99DF-CABDE8C1E9BC}" destId="{70215141-3DA5-4FD5-B1B3-85BBE0120226}" srcOrd="0" destOrd="0" presId="urn:microsoft.com/office/officeart/2005/8/layout/list1"/>
    <dgm:cxn modelId="{D98AC512-EA2D-4FAF-B87D-D832A5281B2C}" type="presParOf" srcId="{0234858A-1D4F-4267-99DF-CABDE8C1E9BC}" destId="{3FC80E4B-2F29-4B3D-A159-666783D8D6EC}" srcOrd="1" destOrd="0" presId="urn:microsoft.com/office/officeart/2005/8/layout/list1"/>
    <dgm:cxn modelId="{0D7E3760-A0C3-41F1-A3AB-FDFA07D7B4C2}" type="presParOf" srcId="{5E93414B-BA02-4688-81D6-F9B8A98CB103}" destId="{ECCACA67-7552-47BE-8630-7B9C81227565}" srcOrd="9" destOrd="0" presId="urn:microsoft.com/office/officeart/2005/8/layout/list1"/>
    <dgm:cxn modelId="{466D32E7-98E2-4E58-A2C7-B13B12AB9BCF}" type="presParOf" srcId="{5E93414B-BA02-4688-81D6-F9B8A98CB103}" destId="{63E5B5D1-1722-4C06-9964-6216C82B399B}" srcOrd="10" destOrd="0" presId="urn:microsoft.com/office/officeart/2005/8/layout/list1"/>
    <dgm:cxn modelId="{89B64652-EFC7-456C-9410-DFAECE69B121}" type="presParOf" srcId="{5E93414B-BA02-4688-81D6-F9B8A98CB103}" destId="{B057EA2B-343B-426A-BCF7-29451D15A15C}" srcOrd="11" destOrd="0" presId="urn:microsoft.com/office/officeart/2005/8/layout/list1"/>
    <dgm:cxn modelId="{2ECB6A8D-9655-4C9C-8998-F8B580B91D06}" type="presParOf" srcId="{5E93414B-BA02-4688-81D6-F9B8A98CB103}" destId="{B2267627-E9B3-40A0-85E6-F9C21A0A2946}" srcOrd="12" destOrd="0" presId="urn:microsoft.com/office/officeart/2005/8/layout/list1"/>
    <dgm:cxn modelId="{B218E60D-4867-4BE9-B835-C5A6064573C8}" type="presParOf" srcId="{B2267627-E9B3-40A0-85E6-F9C21A0A2946}" destId="{6C57B5E8-5EF6-411F-A662-BE725FA8AA0C}" srcOrd="0" destOrd="0" presId="urn:microsoft.com/office/officeart/2005/8/layout/list1"/>
    <dgm:cxn modelId="{6BC3C065-B646-4560-A2AB-26C028C6DFA3}" type="presParOf" srcId="{B2267627-E9B3-40A0-85E6-F9C21A0A2946}" destId="{B3C77BE4-2D78-4D2E-9F1D-189454D42F93}" srcOrd="1" destOrd="0" presId="urn:microsoft.com/office/officeart/2005/8/layout/list1"/>
    <dgm:cxn modelId="{F6F930C2-DA88-44B4-82E5-284F56CA4043}" type="presParOf" srcId="{5E93414B-BA02-4688-81D6-F9B8A98CB103}" destId="{AAADAE0A-C5FA-4BE3-9C2E-BF2218E0FF6A}" srcOrd="13" destOrd="0" presId="urn:microsoft.com/office/officeart/2005/8/layout/list1"/>
    <dgm:cxn modelId="{DA8F9015-F8FE-4FE0-964E-66508A7B2C26}" type="presParOf" srcId="{5E93414B-BA02-4688-81D6-F9B8A98CB103}" destId="{7D2D1790-9355-4B20-8367-E3AE97577C6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E08275-3789-4247-A90A-012945516AA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8F5CD3-5E5D-4717-A06D-ECEB9F706DCC}">
      <dgm:prSet phldrT="[Text]"/>
      <dgm:spPr>
        <a:solidFill>
          <a:schemeClr val="accent1"/>
        </a:solidFill>
      </dgm:spPr>
      <dgm:t>
        <a:bodyPr/>
        <a:lstStyle/>
        <a:p>
          <a:r>
            <a:rPr lang="en-US" b="0" dirty="0" smtClean="0"/>
            <a:t>Trends</a:t>
          </a:r>
          <a:r>
            <a:rPr lang="en-US" b="0" baseline="0" dirty="0" smtClean="0"/>
            <a:t> in ECB</a:t>
          </a:r>
          <a:endParaRPr lang="en-US" b="0" dirty="0"/>
        </a:p>
      </dgm:t>
    </dgm:pt>
    <dgm:pt modelId="{8F006F30-1370-4273-B90C-32ADD99663F6}" type="parTrans" cxnId="{A279759D-2E77-4148-96FD-441A890D3795}">
      <dgm:prSet/>
      <dgm:spPr/>
      <dgm:t>
        <a:bodyPr/>
        <a:lstStyle/>
        <a:p>
          <a:endParaRPr lang="en-US"/>
        </a:p>
      </dgm:t>
    </dgm:pt>
    <dgm:pt modelId="{A343A54B-6729-4E5E-823D-B233AE90C5C9}" type="sibTrans" cxnId="{A279759D-2E77-4148-96FD-441A890D3795}">
      <dgm:prSet/>
      <dgm:spPr/>
      <dgm:t>
        <a:bodyPr/>
        <a:lstStyle/>
        <a:p>
          <a:endParaRPr lang="en-US"/>
        </a:p>
      </dgm:t>
    </dgm:pt>
    <dgm:pt modelId="{9C8F6DB5-D1AC-4469-8525-D8831D68C1DE}">
      <dgm:prSet/>
      <dgm:spPr>
        <a:solidFill>
          <a:srgbClr val="FF0000"/>
        </a:solidFill>
      </dgm:spPr>
      <dgm:t>
        <a:bodyPr/>
        <a:lstStyle/>
        <a:p>
          <a:r>
            <a:rPr lang="en-US" b="1" dirty="0" smtClean="0"/>
            <a:t>Market</a:t>
          </a:r>
          <a:r>
            <a:rPr lang="en-US" b="1" baseline="0" dirty="0" smtClean="0"/>
            <a:t> Factors</a:t>
          </a:r>
          <a:endParaRPr lang="en-US" b="1" dirty="0"/>
        </a:p>
      </dgm:t>
    </dgm:pt>
    <dgm:pt modelId="{BB78F7CB-22E9-4A50-8C04-71727ED84E5E}" type="parTrans" cxnId="{55D959B9-B047-4DCC-BC5E-E8CEAB49B92A}">
      <dgm:prSet/>
      <dgm:spPr/>
      <dgm:t>
        <a:bodyPr/>
        <a:lstStyle/>
        <a:p>
          <a:endParaRPr lang="en-US"/>
        </a:p>
      </dgm:t>
    </dgm:pt>
    <dgm:pt modelId="{A614BC2B-6644-4D88-83B1-4525246A2E28}" type="sibTrans" cxnId="{55D959B9-B047-4DCC-BC5E-E8CEAB49B92A}">
      <dgm:prSet/>
      <dgm:spPr/>
      <dgm:t>
        <a:bodyPr/>
        <a:lstStyle/>
        <a:p>
          <a:endParaRPr lang="en-US"/>
        </a:p>
      </dgm:t>
    </dgm:pt>
    <dgm:pt modelId="{16109428-DD75-45BC-ABA7-672F86265711}">
      <dgm:prSet/>
      <dgm:spPr/>
      <dgm:t>
        <a:bodyPr/>
        <a:lstStyle/>
        <a:p>
          <a:r>
            <a:rPr lang="en-US" dirty="0" smtClean="0"/>
            <a:t>Way</a:t>
          </a:r>
          <a:r>
            <a:rPr lang="en-US" baseline="0" dirty="0" smtClean="0"/>
            <a:t> Forward </a:t>
          </a:r>
          <a:endParaRPr lang="en-US" dirty="0"/>
        </a:p>
      </dgm:t>
    </dgm:pt>
    <dgm:pt modelId="{C13E35FA-179E-4D2D-B1CA-EFDD8C33C833}" type="parTrans" cxnId="{9CF879AD-79D1-4F51-B15E-C4ED7D6D4EF8}">
      <dgm:prSet/>
      <dgm:spPr/>
      <dgm:t>
        <a:bodyPr/>
        <a:lstStyle/>
        <a:p>
          <a:endParaRPr lang="en-US"/>
        </a:p>
      </dgm:t>
    </dgm:pt>
    <dgm:pt modelId="{94547909-0F3E-4F6F-9553-EE86E97BEED7}" type="sibTrans" cxnId="{9CF879AD-79D1-4F51-B15E-C4ED7D6D4EF8}">
      <dgm:prSet/>
      <dgm:spPr/>
      <dgm:t>
        <a:bodyPr/>
        <a:lstStyle/>
        <a:p>
          <a:endParaRPr lang="en-US"/>
        </a:p>
      </dgm:t>
    </dgm:pt>
    <dgm:pt modelId="{099733AD-E7D6-4872-8A7B-121C24478715}">
      <dgm:prSet/>
      <dgm:spPr/>
      <dgm:t>
        <a:bodyPr/>
        <a:lstStyle/>
        <a:p>
          <a:r>
            <a:rPr lang="en-US" dirty="0" smtClean="0"/>
            <a:t>Concerns</a:t>
          </a:r>
          <a:endParaRPr lang="en-US" dirty="0"/>
        </a:p>
      </dgm:t>
    </dgm:pt>
    <dgm:pt modelId="{F6E5BF43-D9A4-4CB4-AEF6-F657F82850B1}" type="parTrans" cxnId="{FDCE9127-BF15-4CF3-94B9-C5DCDC82267C}">
      <dgm:prSet/>
      <dgm:spPr/>
      <dgm:t>
        <a:bodyPr/>
        <a:lstStyle/>
        <a:p>
          <a:endParaRPr lang="en-US"/>
        </a:p>
      </dgm:t>
    </dgm:pt>
    <dgm:pt modelId="{5E31649C-703B-409E-9EB9-DEA74198B0B9}" type="sibTrans" cxnId="{FDCE9127-BF15-4CF3-94B9-C5DCDC82267C}">
      <dgm:prSet/>
      <dgm:spPr/>
      <dgm:t>
        <a:bodyPr/>
        <a:lstStyle/>
        <a:p>
          <a:endParaRPr lang="en-US"/>
        </a:p>
      </dgm:t>
    </dgm:pt>
    <dgm:pt modelId="{5E93414B-BA02-4688-81D6-F9B8A98CB103}" type="pres">
      <dgm:prSet presAssocID="{22E08275-3789-4247-A90A-012945516AA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A71FBE-F091-46DD-9097-F6E014F85433}" type="pres">
      <dgm:prSet presAssocID="{DB8F5CD3-5E5D-4717-A06D-ECEB9F706DCC}" presName="parentLin" presStyleCnt="0"/>
      <dgm:spPr/>
    </dgm:pt>
    <dgm:pt modelId="{A7686C78-5CAC-4E8F-B18B-CA9333C0BF87}" type="pres">
      <dgm:prSet presAssocID="{DB8F5CD3-5E5D-4717-A06D-ECEB9F706DCC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BE97DD95-3C8A-46DD-BE1B-CBF0E2319ECB}" type="pres">
      <dgm:prSet presAssocID="{DB8F5CD3-5E5D-4717-A06D-ECEB9F706DC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1B0D7D-B389-4B5B-96E1-DC24E8670CDC}" type="pres">
      <dgm:prSet presAssocID="{DB8F5CD3-5E5D-4717-A06D-ECEB9F706DCC}" presName="negativeSpace" presStyleCnt="0"/>
      <dgm:spPr/>
    </dgm:pt>
    <dgm:pt modelId="{B25CACD5-BFF8-4E37-AD71-75CA1D09433E}" type="pres">
      <dgm:prSet presAssocID="{DB8F5CD3-5E5D-4717-A06D-ECEB9F706DCC}" presName="childText" presStyleLbl="conFgAcc1" presStyleIdx="0" presStyleCnt="4">
        <dgm:presLayoutVars>
          <dgm:bulletEnabled val="1"/>
        </dgm:presLayoutVars>
      </dgm:prSet>
      <dgm:spPr/>
    </dgm:pt>
    <dgm:pt modelId="{E33B7E45-7602-43A8-91DB-61BD07EAF168}" type="pres">
      <dgm:prSet presAssocID="{A343A54B-6729-4E5E-823D-B233AE90C5C9}" presName="spaceBetweenRectangles" presStyleCnt="0"/>
      <dgm:spPr/>
    </dgm:pt>
    <dgm:pt modelId="{8729883F-9875-40FC-9DF3-D9F40C29AE30}" type="pres">
      <dgm:prSet presAssocID="{9C8F6DB5-D1AC-4469-8525-D8831D68C1DE}" presName="parentLin" presStyleCnt="0"/>
      <dgm:spPr/>
    </dgm:pt>
    <dgm:pt modelId="{88471BBC-767F-408F-A7F8-4A2D729596E3}" type="pres">
      <dgm:prSet presAssocID="{9C8F6DB5-D1AC-4469-8525-D8831D68C1DE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086E1797-EF47-4CF5-A751-0F91E3AA9D61}" type="pres">
      <dgm:prSet presAssocID="{9C8F6DB5-D1AC-4469-8525-D8831D68C1D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6CA120-5050-40A9-9B68-4563A54E059B}" type="pres">
      <dgm:prSet presAssocID="{9C8F6DB5-D1AC-4469-8525-D8831D68C1DE}" presName="negativeSpace" presStyleCnt="0"/>
      <dgm:spPr/>
    </dgm:pt>
    <dgm:pt modelId="{D61E1AD8-6350-4227-B475-7838E3D2EDB7}" type="pres">
      <dgm:prSet presAssocID="{9C8F6DB5-D1AC-4469-8525-D8831D68C1DE}" presName="childText" presStyleLbl="conFgAcc1" presStyleIdx="1" presStyleCnt="4">
        <dgm:presLayoutVars>
          <dgm:bulletEnabled val="1"/>
        </dgm:presLayoutVars>
      </dgm:prSet>
      <dgm:spPr/>
    </dgm:pt>
    <dgm:pt modelId="{3707CECA-8D27-47BD-9C17-149C1401E203}" type="pres">
      <dgm:prSet presAssocID="{A614BC2B-6644-4D88-83B1-4525246A2E28}" presName="spaceBetweenRectangles" presStyleCnt="0"/>
      <dgm:spPr/>
    </dgm:pt>
    <dgm:pt modelId="{0234858A-1D4F-4267-99DF-CABDE8C1E9BC}" type="pres">
      <dgm:prSet presAssocID="{099733AD-E7D6-4872-8A7B-121C24478715}" presName="parentLin" presStyleCnt="0"/>
      <dgm:spPr/>
    </dgm:pt>
    <dgm:pt modelId="{70215141-3DA5-4FD5-B1B3-85BBE0120226}" type="pres">
      <dgm:prSet presAssocID="{099733AD-E7D6-4872-8A7B-121C24478715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3FC80E4B-2F29-4B3D-A159-666783D8D6EC}" type="pres">
      <dgm:prSet presAssocID="{099733AD-E7D6-4872-8A7B-121C2447871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CACA67-7552-47BE-8630-7B9C81227565}" type="pres">
      <dgm:prSet presAssocID="{099733AD-E7D6-4872-8A7B-121C24478715}" presName="negativeSpace" presStyleCnt="0"/>
      <dgm:spPr/>
    </dgm:pt>
    <dgm:pt modelId="{63E5B5D1-1722-4C06-9964-6216C82B399B}" type="pres">
      <dgm:prSet presAssocID="{099733AD-E7D6-4872-8A7B-121C24478715}" presName="childText" presStyleLbl="conFgAcc1" presStyleIdx="2" presStyleCnt="4">
        <dgm:presLayoutVars>
          <dgm:bulletEnabled val="1"/>
        </dgm:presLayoutVars>
      </dgm:prSet>
      <dgm:spPr/>
    </dgm:pt>
    <dgm:pt modelId="{B057EA2B-343B-426A-BCF7-29451D15A15C}" type="pres">
      <dgm:prSet presAssocID="{5E31649C-703B-409E-9EB9-DEA74198B0B9}" presName="spaceBetweenRectangles" presStyleCnt="0"/>
      <dgm:spPr/>
    </dgm:pt>
    <dgm:pt modelId="{B2267627-E9B3-40A0-85E6-F9C21A0A2946}" type="pres">
      <dgm:prSet presAssocID="{16109428-DD75-45BC-ABA7-672F86265711}" presName="parentLin" presStyleCnt="0"/>
      <dgm:spPr/>
    </dgm:pt>
    <dgm:pt modelId="{6C57B5E8-5EF6-411F-A662-BE725FA8AA0C}" type="pres">
      <dgm:prSet presAssocID="{16109428-DD75-45BC-ABA7-672F86265711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B3C77BE4-2D78-4D2E-9F1D-189454D42F93}" type="pres">
      <dgm:prSet presAssocID="{16109428-DD75-45BC-ABA7-672F86265711}" presName="parentText" presStyleLbl="node1" presStyleIdx="3" presStyleCnt="4" custLinFactNeighborY="-731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ADAE0A-C5FA-4BE3-9C2E-BF2218E0FF6A}" type="pres">
      <dgm:prSet presAssocID="{16109428-DD75-45BC-ABA7-672F86265711}" presName="negativeSpace" presStyleCnt="0"/>
      <dgm:spPr/>
    </dgm:pt>
    <dgm:pt modelId="{7D2D1790-9355-4B20-8367-E3AE97577C65}" type="pres">
      <dgm:prSet presAssocID="{16109428-DD75-45BC-ABA7-672F8626571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6FCFA3F-3E3D-4065-A28B-2E4193CF8639}" type="presOf" srcId="{099733AD-E7D6-4872-8A7B-121C24478715}" destId="{70215141-3DA5-4FD5-B1B3-85BBE0120226}" srcOrd="0" destOrd="0" presId="urn:microsoft.com/office/officeart/2005/8/layout/list1"/>
    <dgm:cxn modelId="{FDCE9127-BF15-4CF3-94B9-C5DCDC82267C}" srcId="{22E08275-3789-4247-A90A-012945516AA9}" destId="{099733AD-E7D6-4872-8A7B-121C24478715}" srcOrd="2" destOrd="0" parTransId="{F6E5BF43-D9A4-4CB4-AEF6-F657F82850B1}" sibTransId="{5E31649C-703B-409E-9EB9-DEA74198B0B9}"/>
    <dgm:cxn modelId="{D75D15C7-F8EB-4A00-BC12-DFE66A014F9D}" type="presOf" srcId="{22E08275-3789-4247-A90A-012945516AA9}" destId="{5E93414B-BA02-4688-81D6-F9B8A98CB103}" srcOrd="0" destOrd="0" presId="urn:microsoft.com/office/officeart/2005/8/layout/list1"/>
    <dgm:cxn modelId="{A279759D-2E77-4148-96FD-441A890D3795}" srcId="{22E08275-3789-4247-A90A-012945516AA9}" destId="{DB8F5CD3-5E5D-4717-A06D-ECEB9F706DCC}" srcOrd="0" destOrd="0" parTransId="{8F006F30-1370-4273-B90C-32ADD99663F6}" sibTransId="{A343A54B-6729-4E5E-823D-B233AE90C5C9}"/>
    <dgm:cxn modelId="{9CF879AD-79D1-4F51-B15E-C4ED7D6D4EF8}" srcId="{22E08275-3789-4247-A90A-012945516AA9}" destId="{16109428-DD75-45BC-ABA7-672F86265711}" srcOrd="3" destOrd="0" parTransId="{C13E35FA-179E-4D2D-B1CA-EFDD8C33C833}" sibTransId="{94547909-0F3E-4F6F-9553-EE86E97BEED7}"/>
    <dgm:cxn modelId="{422917AE-2376-432C-B23D-B7BFEEBED8DF}" type="presOf" srcId="{9C8F6DB5-D1AC-4469-8525-D8831D68C1DE}" destId="{086E1797-EF47-4CF5-A751-0F91E3AA9D61}" srcOrd="1" destOrd="0" presId="urn:microsoft.com/office/officeart/2005/8/layout/list1"/>
    <dgm:cxn modelId="{55D959B9-B047-4DCC-BC5E-E8CEAB49B92A}" srcId="{22E08275-3789-4247-A90A-012945516AA9}" destId="{9C8F6DB5-D1AC-4469-8525-D8831D68C1DE}" srcOrd="1" destOrd="0" parTransId="{BB78F7CB-22E9-4A50-8C04-71727ED84E5E}" sibTransId="{A614BC2B-6644-4D88-83B1-4525246A2E28}"/>
    <dgm:cxn modelId="{B46B1836-69F2-4E71-8DDE-D366E0EE3198}" type="presOf" srcId="{DB8F5CD3-5E5D-4717-A06D-ECEB9F706DCC}" destId="{A7686C78-5CAC-4E8F-B18B-CA9333C0BF87}" srcOrd="0" destOrd="0" presId="urn:microsoft.com/office/officeart/2005/8/layout/list1"/>
    <dgm:cxn modelId="{F4FE8095-6215-46F6-89F5-6CB778A7F651}" type="presOf" srcId="{16109428-DD75-45BC-ABA7-672F86265711}" destId="{B3C77BE4-2D78-4D2E-9F1D-189454D42F93}" srcOrd="1" destOrd="0" presId="urn:microsoft.com/office/officeart/2005/8/layout/list1"/>
    <dgm:cxn modelId="{1389B1D2-E0E9-4B53-BBBB-4FA5D6CBD589}" type="presOf" srcId="{9C8F6DB5-D1AC-4469-8525-D8831D68C1DE}" destId="{88471BBC-767F-408F-A7F8-4A2D729596E3}" srcOrd="0" destOrd="0" presId="urn:microsoft.com/office/officeart/2005/8/layout/list1"/>
    <dgm:cxn modelId="{341866AF-B436-490E-B3AF-55D54032B3B0}" type="presOf" srcId="{16109428-DD75-45BC-ABA7-672F86265711}" destId="{6C57B5E8-5EF6-411F-A662-BE725FA8AA0C}" srcOrd="0" destOrd="0" presId="urn:microsoft.com/office/officeart/2005/8/layout/list1"/>
    <dgm:cxn modelId="{A34911B5-7BEA-4D4B-A424-9A8791C26705}" type="presOf" srcId="{DB8F5CD3-5E5D-4717-A06D-ECEB9F706DCC}" destId="{BE97DD95-3C8A-46DD-BE1B-CBF0E2319ECB}" srcOrd="1" destOrd="0" presId="urn:microsoft.com/office/officeart/2005/8/layout/list1"/>
    <dgm:cxn modelId="{F8E2985B-A275-4D8C-BB16-A35403F1C947}" type="presOf" srcId="{099733AD-E7D6-4872-8A7B-121C24478715}" destId="{3FC80E4B-2F29-4B3D-A159-666783D8D6EC}" srcOrd="1" destOrd="0" presId="urn:microsoft.com/office/officeart/2005/8/layout/list1"/>
    <dgm:cxn modelId="{B89C8E61-83D1-4E1F-A261-6A19F4DAEC8C}" type="presParOf" srcId="{5E93414B-BA02-4688-81D6-F9B8A98CB103}" destId="{01A71FBE-F091-46DD-9097-F6E014F85433}" srcOrd="0" destOrd="0" presId="urn:microsoft.com/office/officeart/2005/8/layout/list1"/>
    <dgm:cxn modelId="{5477F997-3874-4EC0-9435-7248ADCF7750}" type="presParOf" srcId="{01A71FBE-F091-46DD-9097-F6E014F85433}" destId="{A7686C78-5CAC-4E8F-B18B-CA9333C0BF87}" srcOrd="0" destOrd="0" presId="urn:microsoft.com/office/officeart/2005/8/layout/list1"/>
    <dgm:cxn modelId="{9C9B5E2B-3E7E-489B-BD87-A391466E1B01}" type="presParOf" srcId="{01A71FBE-F091-46DD-9097-F6E014F85433}" destId="{BE97DD95-3C8A-46DD-BE1B-CBF0E2319ECB}" srcOrd="1" destOrd="0" presId="urn:microsoft.com/office/officeart/2005/8/layout/list1"/>
    <dgm:cxn modelId="{8CD50875-ADC8-472B-8DAF-391AB0BD63C6}" type="presParOf" srcId="{5E93414B-BA02-4688-81D6-F9B8A98CB103}" destId="{E31B0D7D-B389-4B5B-96E1-DC24E8670CDC}" srcOrd="1" destOrd="0" presId="urn:microsoft.com/office/officeart/2005/8/layout/list1"/>
    <dgm:cxn modelId="{F43AFB10-783A-4E86-ADEC-6887AA4DC681}" type="presParOf" srcId="{5E93414B-BA02-4688-81D6-F9B8A98CB103}" destId="{B25CACD5-BFF8-4E37-AD71-75CA1D09433E}" srcOrd="2" destOrd="0" presId="urn:microsoft.com/office/officeart/2005/8/layout/list1"/>
    <dgm:cxn modelId="{3CB3EA70-DAB2-4545-9650-1452EAA054A6}" type="presParOf" srcId="{5E93414B-BA02-4688-81D6-F9B8A98CB103}" destId="{E33B7E45-7602-43A8-91DB-61BD07EAF168}" srcOrd="3" destOrd="0" presId="urn:microsoft.com/office/officeart/2005/8/layout/list1"/>
    <dgm:cxn modelId="{E47EF6BC-850F-4758-8980-4CE6BDF09E20}" type="presParOf" srcId="{5E93414B-BA02-4688-81D6-F9B8A98CB103}" destId="{8729883F-9875-40FC-9DF3-D9F40C29AE30}" srcOrd="4" destOrd="0" presId="urn:microsoft.com/office/officeart/2005/8/layout/list1"/>
    <dgm:cxn modelId="{6D6B3C01-6F74-4685-A5D7-A072F2EDF7F4}" type="presParOf" srcId="{8729883F-9875-40FC-9DF3-D9F40C29AE30}" destId="{88471BBC-767F-408F-A7F8-4A2D729596E3}" srcOrd="0" destOrd="0" presId="urn:microsoft.com/office/officeart/2005/8/layout/list1"/>
    <dgm:cxn modelId="{5D74E06F-6009-4B0A-8D44-EEC9E96A55EA}" type="presParOf" srcId="{8729883F-9875-40FC-9DF3-D9F40C29AE30}" destId="{086E1797-EF47-4CF5-A751-0F91E3AA9D61}" srcOrd="1" destOrd="0" presId="urn:microsoft.com/office/officeart/2005/8/layout/list1"/>
    <dgm:cxn modelId="{CA3E63C2-F6E3-4B81-8657-B94F6C8899E6}" type="presParOf" srcId="{5E93414B-BA02-4688-81D6-F9B8A98CB103}" destId="{616CA120-5050-40A9-9B68-4563A54E059B}" srcOrd="5" destOrd="0" presId="urn:microsoft.com/office/officeart/2005/8/layout/list1"/>
    <dgm:cxn modelId="{465CBF4E-709D-4743-A6A9-D9E2370AE940}" type="presParOf" srcId="{5E93414B-BA02-4688-81D6-F9B8A98CB103}" destId="{D61E1AD8-6350-4227-B475-7838E3D2EDB7}" srcOrd="6" destOrd="0" presId="urn:microsoft.com/office/officeart/2005/8/layout/list1"/>
    <dgm:cxn modelId="{FD36A017-478B-46D5-9CD5-B3A54DB2D80D}" type="presParOf" srcId="{5E93414B-BA02-4688-81D6-F9B8A98CB103}" destId="{3707CECA-8D27-47BD-9C17-149C1401E203}" srcOrd="7" destOrd="0" presId="urn:microsoft.com/office/officeart/2005/8/layout/list1"/>
    <dgm:cxn modelId="{5617E733-D853-4845-BE6C-9DA2EDB7A844}" type="presParOf" srcId="{5E93414B-BA02-4688-81D6-F9B8A98CB103}" destId="{0234858A-1D4F-4267-99DF-CABDE8C1E9BC}" srcOrd="8" destOrd="0" presId="urn:microsoft.com/office/officeart/2005/8/layout/list1"/>
    <dgm:cxn modelId="{5CEA5E91-477F-409D-AD5B-0F2EC64E41CE}" type="presParOf" srcId="{0234858A-1D4F-4267-99DF-CABDE8C1E9BC}" destId="{70215141-3DA5-4FD5-B1B3-85BBE0120226}" srcOrd="0" destOrd="0" presId="urn:microsoft.com/office/officeart/2005/8/layout/list1"/>
    <dgm:cxn modelId="{C0A0064F-272D-4EE6-B669-57C8F9E6240D}" type="presParOf" srcId="{0234858A-1D4F-4267-99DF-CABDE8C1E9BC}" destId="{3FC80E4B-2F29-4B3D-A159-666783D8D6EC}" srcOrd="1" destOrd="0" presId="urn:microsoft.com/office/officeart/2005/8/layout/list1"/>
    <dgm:cxn modelId="{30BFEA46-558C-4F31-A7B4-CD9A0433EDAA}" type="presParOf" srcId="{5E93414B-BA02-4688-81D6-F9B8A98CB103}" destId="{ECCACA67-7552-47BE-8630-7B9C81227565}" srcOrd="9" destOrd="0" presId="urn:microsoft.com/office/officeart/2005/8/layout/list1"/>
    <dgm:cxn modelId="{C6007C1C-A2CB-4353-AC28-3F26315D8608}" type="presParOf" srcId="{5E93414B-BA02-4688-81D6-F9B8A98CB103}" destId="{63E5B5D1-1722-4C06-9964-6216C82B399B}" srcOrd="10" destOrd="0" presId="urn:microsoft.com/office/officeart/2005/8/layout/list1"/>
    <dgm:cxn modelId="{B7A11EA8-5C97-4601-9F82-3DE290AFF5DE}" type="presParOf" srcId="{5E93414B-BA02-4688-81D6-F9B8A98CB103}" destId="{B057EA2B-343B-426A-BCF7-29451D15A15C}" srcOrd="11" destOrd="0" presId="urn:microsoft.com/office/officeart/2005/8/layout/list1"/>
    <dgm:cxn modelId="{816D4A11-7DA1-4C69-8135-E4DA38304025}" type="presParOf" srcId="{5E93414B-BA02-4688-81D6-F9B8A98CB103}" destId="{B2267627-E9B3-40A0-85E6-F9C21A0A2946}" srcOrd="12" destOrd="0" presId="urn:microsoft.com/office/officeart/2005/8/layout/list1"/>
    <dgm:cxn modelId="{F121D4A8-A942-4528-A2AD-44F471697476}" type="presParOf" srcId="{B2267627-E9B3-40A0-85E6-F9C21A0A2946}" destId="{6C57B5E8-5EF6-411F-A662-BE725FA8AA0C}" srcOrd="0" destOrd="0" presId="urn:microsoft.com/office/officeart/2005/8/layout/list1"/>
    <dgm:cxn modelId="{4C07A16D-731F-44D0-A54E-5CE1FFBA470D}" type="presParOf" srcId="{B2267627-E9B3-40A0-85E6-F9C21A0A2946}" destId="{B3C77BE4-2D78-4D2E-9F1D-189454D42F93}" srcOrd="1" destOrd="0" presId="urn:microsoft.com/office/officeart/2005/8/layout/list1"/>
    <dgm:cxn modelId="{E4036D9F-1551-4308-B77B-DB46C759B3E9}" type="presParOf" srcId="{5E93414B-BA02-4688-81D6-F9B8A98CB103}" destId="{AAADAE0A-C5FA-4BE3-9C2E-BF2218E0FF6A}" srcOrd="13" destOrd="0" presId="urn:microsoft.com/office/officeart/2005/8/layout/list1"/>
    <dgm:cxn modelId="{690D030B-1ACE-4939-BFED-F88475F3F1F5}" type="presParOf" srcId="{5E93414B-BA02-4688-81D6-F9B8A98CB103}" destId="{7D2D1790-9355-4B20-8367-E3AE97577C6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E08275-3789-4247-A90A-012945516AA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8F5CD3-5E5D-4717-A06D-ECEB9F706DCC}">
      <dgm:prSet phldrT="[Text]"/>
      <dgm:spPr>
        <a:solidFill>
          <a:schemeClr val="accent1"/>
        </a:solidFill>
      </dgm:spPr>
      <dgm:t>
        <a:bodyPr/>
        <a:lstStyle/>
        <a:p>
          <a:r>
            <a:rPr lang="en-US" b="0" dirty="0" smtClean="0"/>
            <a:t>Trends</a:t>
          </a:r>
          <a:r>
            <a:rPr lang="en-US" b="0" baseline="0" dirty="0" smtClean="0"/>
            <a:t> in ECB</a:t>
          </a:r>
          <a:endParaRPr lang="en-US" b="0" dirty="0"/>
        </a:p>
      </dgm:t>
    </dgm:pt>
    <dgm:pt modelId="{8F006F30-1370-4273-B90C-32ADD99663F6}" type="parTrans" cxnId="{A279759D-2E77-4148-96FD-441A890D3795}">
      <dgm:prSet/>
      <dgm:spPr/>
      <dgm:t>
        <a:bodyPr/>
        <a:lstStyle/>
        <a:p>
          <a:endParaRPr lang="en-US"/>
        </a:p>
      </dgm:t>
    </dgm:pt>
    <dgm:pt modelId="{A343A54B-6729-4E5E-823D-B233AE90C5C9}" type="sibTrans" cxnId="{A279759D-2E77-4148-96FD-441A890D3795}">
      <dgm:prSet/>
      <dgm:spPr/>
      <dgm:t>
        <a:bodyPr/>
        <a:lstStyle/>
        <a:p>
          <a:endParaRPr lang="en-US"/>
        </a:p>
      </dgm:t>
    </dgm:pt>
    <dgm:pt modelId="{9C8F6DB5-D1AC-4469-8525-D8831D68C1DE}">
      <dgm:prSet/>
      <dgm:spPr>
        <a:solidFill>
          <a:schemeClr val="accent1"/>
        </a:solidFill>
      </dgm:spPr>
      <dgm:t>
        <a:bodyPr/>
        <a:lstStyle/>
        <a:p>
          <a:r>
            <a:rPr lang="en-US" b="0" dirty="0" smtClean="0"/>
            <a:t>Market</a:t>
          </a:r>
          <a:r>
            <a:rPr lang="en-US" b="0" baseline="0" dirty="0" smtClean="0"/>
            <a:t> Factors</a:t>
          </a:r>
          <a:endParaRPr lang="en-US" b="0" dirty="0"/>
        </a:p>
      </dgm:t>
    </dgm:pt>
    <dgm:pt modelId="{BB78F7CB-22E9-4A50-8C04-71727ED84E5E}" type="parTrans" cxnId="{55D959B9-B047-4DCC-BC5E-E8CEAB49B92A}">
      <dgm:prSet/>
      <dgm:spPr/>
      <dgm:t>
        <a:bodyPr/>
        <a:lstStyle/>
        <a:p>
          <a:endParaRPr lang="en-US"/>
        </a:p>
      </dgm:t>
    </dgm:pt>
    <dgm:pt modelId="{A614BC2B-6644-4D88-83B1-4525246A2E28}" type="sibTrans" cxnId="{55D959B9-B047-4DCC-BC5E-E8CEAB49B92A}">
      <dgm:prSet/>
      <dgm:spPr/>
      <dgm:t>
        <a:bodyPr/>
        <a:lstStyle/>
        <a:p>
          <a:endParaRPr lang="en-US"/>
        </a:p>
      </dgm:t>
    </dgm:pt>
    <dgm:pt modelId="{16109428-DD75-45BC-ABA7-672F86265711}">
      <dgm:prSet/>
      <dgm:spPr/>
      <dgm:t>
        <a:bodyPr/>
        <a:lstStyle/>
        <a:p>
          <a:r>
            <a:rPr lang="en-US" dirty="0" smtClean="0"/>
            <a:t>Way</a:t>
          </a:r>
          <a:r>
            <a:rPr lang="en-US" baseline="0" dirty="0" smtClean="0"/>
            <a:t> Forward </a:t>
          </a:r>
          <a:endParaRPr lang="en-US" dirty="0"/>
        </a:p>
      </dgm:t>
    </dgm:pt>
    <dgm:pt modelId="{C13E35FA-179E-4D2D-B1CA-EFDD8C33C833}" type="parTrans" cxnId="{9CF879AD-79D1-4F51-B15E-C4ED7D6D4EF8}">
      <dgm:prSet/>
      <dgm:spPr/>
      <dgm:t>
        <a:bodyPr/>
        <a:lstStyle/>
        <a:p>
          <a:endParaRPr lang="en-US"/>
        </a:p>
      </dgm:t>
    </dgm:pt>
    <dgm:pt modelId="{94547909-0F3E-4F6F-9553-EE86E97BEED7}" type="sibTrans" cxnId="{9CF879AD-79D1-4F51-B15E-C4ED7D6D4EF8}">
      <dgm:prSet/>
      <dgm:spPr/>
      <dgm:t>
        <a:bodyPr/>
        <a:lstStyle/>
        <a:p>
          <a:endParaRPr lang="en-US"/>
        </a:p>
      </dgm:t>
    </dgm:pt>
    <dgm:pt modelId="{099733AD-E7D6-4872-8A7B-121C24478715}">
      <dgm:prSet/>
      <dgm:spPr>
        <a:solidFill>
          <a:srgbClr val="FF0000"/>
        </a:solidFill>
      </dgm:spPr>
      <dgm:t>
        <a:bodyPr/>
        <a:lstStyle/>
        <a:p>
          <a:r>
            <a:rPr lang="en-US" b="1" dirty="0" smtClean="0"/>
            <a:t>Concerns</a:t>
          </a:r>
          <a:endParaRPr lang="en-US" b="1" dirty="0"/>
        </a:p>
      </dgm:t>
    </dgm:pt>
    <dgm:pt modelId="{F6E5BF43-D9A4-4CB4-AEF6-F657F82850B1}" type="parTrans" cxnId="{FDCE9127-BF15-4CF3-94B9-C5DCDC82267C}">
      <dgm:prSet/>
      <dgm:spPr/>
      <dgm:t>
        <a:bodyPr/>
        <a:lstStyle/>
        <a:p>
          <a:endParaRPr lang="en-US"/>
        </a:p>
      </dgm:t>
    </dgm:pt>
    <dgm:pt modelId="{5E31649C-703B-409E-9EB9-DEA74198B0B9}" type="sibTrans" cxnId="{FDCE9127-BF15-4CF3-94B9-C5DCDC82267C}">
      <dgm:prSet/>
      <dgm:spPr/>
      <dgm:t>
        <a:bodyPr/>
        <a:lstStyle/>
        <a:p>
          <a:endParaRPr lang="en-US"/>
        </a:p>
      </dgm:t>
    </dgm:pt>
    <dgm:pt modelId="{5E93414B-BA02-4688-81D6-F9B8A98CB103}" type="pres">
      <dgm:prSet presAssocID="{22E08275-3789-4247-A90A-012945516AA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A71FBE-F091-46DD-9097-F6E014F85433}" type="pres">
      <dgm:prSet presAssocID="{DB8F5CD3-5E5D-4717-A06D-ECEB9F706DCC}" presName="parentLin" presStyleCnt="0"/>
      <dgm:spPr/>
    </dgm:pt>
    <dgm:pt modelId="{A7686C78-5CAC-4E8F-B18B-CA9333C0BF87}" type="pres">
      <dgm:prSet presAssocID="{DB8F5CD3-5E5D-4717-A06D-ECEB9F706DCC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BE97DD95-3C8A-46DD-BE1B-CBF0E2319ECB}" type="pres">
      <dgm:prSet presAssocID="{DB8F5CD3-5E5D-4717-A06D-ECEB9F706DC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1B0D7D-B389-4B5B-96E1-DC24E8670CDC}" type="pres">
      <dgm:prSet presAssocID="{DB8F5CD3-5E5D-4717-A06D-ECEB9F706DCC}" presName="negativeSpace" presStyleCnt="0"/>
      <dgm:spPr/>
    </dgm:pt>
    <dgm:pt modelId="{B25CACD5-BFF8-4E37-AD71-75CA1D09433E}" type="pres">
      <dgm:prSet presAssocID="{DB8F5CD3-5E5D-4717-A06D-ECEB9F706DCC}" presName="childText" presStyleLbl="conFgAcc1" presStyleIdx="0" presStyleCnt="4">
        <dgm:presLayoutVars>
          <dgm:bulletEnabled val="1"/>
        </dgm:presLayoutVars>
      </dgm:prSet>
      <dgm:spPr/>
    </dgm:pt>
    <dgm:pt modelId="{E33B7E45-7602-43A8-91DB-61BD07EAF168}" type="pres">
      <dgm:prSet presAssocID="{A343A54B-6729-4E5E-823D-B233AE90C5C9}" presName="spaceBetweenRectangles" presStyleCnt="0"/>
      <dgm:spPr/>
    </dgm:pt>
    <dgm:pt modelId="{8729883F-9875-40FC-9DF3-D9F40C29AE30}" type="pres">
      <dgm:prSet presAssocID="{9C8F6DB5-D1AC-4469-8525-D8831D68C1DE}" presName="parentLin" presStyleCnt="0"/>
      <dgm:spPr/>
    </dgm:pt>
    <dgm:pt modelId="{88471BBC-767F-408F-A7F8-4A2D729596E3}" type="pres">
      <dgm:prSet presAssocID="{9C8F6DB5-D1AC-4469-8525-D8831D68C1DE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086E1797-EF47-4CF5-A751-0F91E3AA9D61}" type="pres">
      <dgm:prSet presAssocID="{9C8F6DB5-D1AC-4469-8525-D8831D68C1D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6CA120-5050-40A9-9B68-4563A54E059B}" type="pres">
      <dgm:prSet presAssocID="{9C8F6DB5-D1AC-4469-8525-D8831D68C1DE}" presName="negativeSpace" presStyleCnt="0"/>
      <dgm:spPr/>
    </dgm:pt>
    <dgm:pt modelId="{D61E1AD8-6350-4227-B475-7838E3D2EDB7}" type="pres">
      <dgm:prSet presAssocID="{9C8F6DB5-D1AC-4469-8525-D8831D68C1DE}" presName="childText" presStyleLbl="conFgAcc1" presStyleIdx="1" presStyleCnt="4">
        <dgm:presLayoutVars>
          <dgm:bulletEnabled val="1"/>
        </dgm:presLayoutVars>
      </dgm:prSet>
      <dgm:spPr/>
    </dgm:pt>
    <dgm:pt modelId="{3707CECA-8D27-47BD-9C17-149C1401E203}" type="pres">
      <dgm:prSet presAssocID="{A614BC2B-6644-4D88-83B1-4525246A2E28}" presName="spaceBetweenRectangles" presStyleCnt="0"/>
      <dgm:spPr/>
    </dgm:pt>
    <dgm:pt modelId="{0234858A-1D4F-4267-99DF-CABDE8C1E9BC}" type="pres">
      <dgm:prSet presAssocID="{099733AD-E7D6-4872-8A7B-121C24478715}" presName="parentLin" presStyleCnt="0"/>
      <dgm:spPr/>
    </dgm:pt>
    <dgm:pt modelId="{70215141-3DA5-4FD5-B1B3-85BBE0120226}" type="pres">
      <dgm:prSet presAssocID="{099733AD-E7D6-4872-8A7B-121C24478715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3FC80E4B-2F29-4B3D-A159-666783D8D6EC}" type="pres">
      <dgm:prSet presAssocID="{099733AD-E7D6-4872-8A7B-121C2447871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CACA67-7552-47BE-8630-7B9C81227565}" type="pres">
      <dgm:prSet presAssocID="{099733AD-E7D6-4872-8A7B-121C24478715}" presName="negativeSpace" presStyleCnt="0"/>
      <dgm:spPr/>
    </dgm:pt>
    <dgm:pt modelId="{63E5B5D1-1722-4C06-9964-6216C82B399B}" type="pres">
      <dgm:prSet presAssocID="{099733AD-E7D6-4872-8A7B-121C24478715}" presName="childText" presStyleLbl="conFgAcc1" presStyleIdx="2" presStyleCnt="4">
        <dgm:presLayoutVars>
          <dgm:bulletEnabled val="1"/>
        </dgm:presLayoutVars>
      </dgm:prSet>
      <dgm:spPr/>
    </dgm:pt>
    <dgm:pt modelId="{B057EA2B-343B-426A-BCF7-29451D15A15C}" type="pres">
      <dgm:prSet presAssocID="{5E31649C-703B-409E-9EB9-DEA74198B0B9}" presName="spaceBetweenRectangles" presStyleCnt="0"/>
      <dgm:spPr/>
    </dgm:pt>
    <dgm:pt modelId="{B2267627-E9B3-40A0-85E6-F9C21A0A2946}" type="pres">
      <dgm:prSet presAssocID="{16109428-DD75-45BC-ABA7-672F86265711}" presName="parentLin" presStyleCnt="0"/>
      <dgm:spPr/>
    </dgm:pt>
    <dgm:pt modelId="{6C57B5E8-5EF6-411F-A662-BE725FA8AA0C}" type="pres">
      <dgm:prSet presAssocID="{16109428-DD75-45BC-ABA7-672F86265711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B3C77BE4-2D78-4D2E-9F1D-189454D42F93}" type="pres">
      <dgm:prSet presAssocID="{16109428-DD75-45BC-ABA7-672F86265711}" presName="parentText" presStyleLbl="node1" presStyleIdx="3" presStyleCnt="4" custLinFactNeighborY="-731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ADAE0A-C5FA-4BE3-9C2E-BF2218E0FF6A}" type="pres">
      <dgm:prSet presAssocID="{16109428-DD75-45BC-ABA7-672F86265711}" presName="negativeSpace" presStyleCnt="0"/>
      <dgm:spPr/>
    </dgm:pt>
    <dgm:pt modelId="{7D2D1790-9355-4B20-8367-E3AE97577C65}" type="pres">
      <dgm:prSet presAssocID="{16109428-DD75-45BC-ABA7-672F8626571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8CC21D0-574E-45A3-AA57-C26902666588}" type="presOf" srcId="{DB8F5CD3-5E5D-4717-A06D-ECEB9F706DCC}" destId="{A7686C78-5CAC-4E8F-B18B-CA9333C0BF87}" srcOrd="0" destOrd="0" presId="urn:microsoft.com/office/officeart/2005/8/layout/list1"/>
    <dgm:cxn modelId="{3ADFC1AE-0A4F-4930-B4D2-CF23497CD8CC}" type="presOf" srcId="{22E08275-3789-4247-A90A-012945516AA9}" destId="{5E93414B-BA02-4688-81D6-F9B8A98CB103}" srcOrd="0" destOrd="0" presId="urn:microsoft.com/office/officeart/2005/8/layout/list1"/>
    <dgm:cxn modelId="{0EF8FE98-C698-4F55-A57A-C96E3893850B}" type="presOf" srcId="{16109428-DD75-45BC-ABA7-672F86265711}" destId="{6C57B5E8-5EF6-411F-A662-BE725FA8AA0C}" srcOrd="0" destOrd="0" presId="urn:microsoft.com/office/officeart/2005/8/layout/list1"/>
    <dgm:cxn modelId="{A7DCB307-6BC6-4F94-A56C-AFD432A28828}" type="presOf" srcId="{099733AD-E7D6-4872-8A7B-121C24478715}" destId="{3FC80E4B-2F29-4B3D-A159-666783D8D6EC}" srcOrd="1" destOrd="0" presId="urn:microsoft.com/office/officeart/2005/8/layout/list1"/>
    <dgm:cxn modelId="{FDCE9127-BF15-4CF3-94B9-C5DCDC82267C}" srcId="{22E08275-3789-4247-A90A-012945516AA9}" destId="{099733AD-E7D6-4872-8A7B-121C24478715}" srcOrd="2" destOrd="0" parTransId="{F6E5BF43-D9A4-4CB4-AEF6-F657F82850B1}" sibTransId="{5E31649C-703B-409E-9EB9-DEA74198B0B9}"/>
    <dgm:cxn modelId="{A279759D-2E77-4148-96FD-441A890D3795}" srcId="{22E08275-3789-4247-A90A-012945516AA9}" destId="{DB8F5CD3-5E5D-4717-A06D-ECEB9F706DCC}" srcOrd="0" destOrd="0" parTransId="{8F006F30-1370-4273-B90C-32ADD99663F6}" sibTransId="{A343A54B-6729-4E5E-823D-B233AE90C5C9}"/>
    <dgm:cxn modelId="{9CF879AD-79D1-4F51-B15E-C4ED7D6D4EF8}" srcId="{22E08275-3789-4247-A90A-012945516AA9}" destId="{16109428-DD75-45BC-ABA7-672F86265711}" srcOrd="3" destOrd="0" parTransId="{C13E35FA-179E-4D2D-B1CA-EFDD8C33C833}" sibTransId="{94547909-0F3E-4F6F-9553-EE86E97BEED7}"/>
    <dgm:cxn modelId="{D4F312B1-1B06-45A1-AB5A-F37DBC29C03C}" type="presOf" srcId="{16109428-DD75-45BC-ABA7-672F86265711}" destId="{B3C77BE4-2D78-4D2E-9F1D-189454D42F93}" srcOrd="1" destOrd="0" presId="urn:microsoft.com/office/officeart/2005/8/layout/list1"/>
    <dgm:cxn modelId="{55D959B9-B047-4DCC-BC5E-E8CEAB49B92A}" srcId="{22E08275-3789-4247-A90A-012945516AA9}" destId="{9C8F6DB5-D1AC-4469-8525-D8831D68C1DE}" srcOrd="1" destOrd="0" parTransId="{BB78F7CB-22E9-4A50-8C04-71727ED84E5E}" sibTransId="{A614BC2B-6644-4D88-83B1-4525246A2E28}"/>
    <dgm:cxn modelId="{181FB71D-EBD1-46FE-9463-17C828236212}" type="presOf" srcId="{9C8F6DB5-D1AC-4469-8525-D8831D68C1DE}" destId="{086E1797-EF47-4CF5-A751-0F91E3AA9D61}" srcOrd="1" destOrd="0" presId="urn:microsoft.com/office/officeart/2005/8/layout/list1"/>
    <dgm:cxn modelId="{E1EBC6CE-42EA-49AB-AA62-90B9F1AC2507}" type="presOf" srcId="{099733AD-E7D6-4872-8A7B-121C24478715}" destId="{70215141-3DA5-4FD5-B1B3-85BBE0120226}" srcOrd="0" destOrd="0" presId="urn:microsoft.com/office/officeart/2005/8/layout/list1"/>
    <dgm:cxn modelId="{601318D4-9C52-4EDA-AEE7-0AB98C9BBAC3}" type="presOf" srcId="{DB8F5CD3-5E5D-4717-A06D-ECEB9F706DCC}" destId="{BE97DD95-3C8A-46DD-BE1B-CBF0E2319ECB}" srcOrd="1" destOrd="0" presId="urn:microsoft.com/office/officeart/2005/8/layout/list1"/>
    <dgm:cxn modelId="{C9926D4B-14FA-4D70-9F7B-44C0009AFA2E}" type="presOf" srcId="{9C8F6DB5-D1AC-4469-8525-D8831D68C1DE}" destId="{88471BBC-767F-408F-A7F8-4A2D729596E3}" srcOrd="0" destOrd="0" presId="urn:microsoft.com/office/officeart/2005/8/layout/list1"/>
    <dgm:cxn modelId="{47A9A21B-C409-4EBA-B6BB-0E7DB2F811CA}" type="presParOf" srcId="{5E93414B-BA02-4688-81D6-F9B8A98CB103}" destId="{01A71FBE-F091-46DD-9097-F6E014F85433}" srcOrd="0" destOrd="0" presId="urn:microsoft.com/office/officeart/2005/8/layout/list1"/>
    <dgm:cxn modelId="{45ADACA6-12DB-4750-8A6A-A187C9E343DB}" type="presParOf" srcId="{01A71FBE-F091-46DD-9097-F6E014F85433}" destId="{A7686C78-5CAC-4E8F-B18B-CA9333C0BF87}" srcOrd="0" destOrd="0" presId="urn:microsoft.com/office/officeart/2005/8/layout/list1"/>
    <dgm:cxn modelId="{D309F275-9286-4A24-84D8-177AB889589F}" type="presParOf" srcId="{01A71FBE-F091-46DD-9097-F6E014F85433}" destId="{BE97DD95-3C8A-46DD-BE1B-CBF0E2319ECB}" srcOrd="1" destOrd="0" presId="urn:microsoft.com/office/officeart/2005/8/layout/list1"/>
    <dgm:cxn modelId="{911552F3-FB96-48BE-8D3B-699F34AC51D2}" type="presParOf" srcId="{5E93414B-BA02-4688-81D6-F9B8A98CB103}" destId="{E31B0D7D-B389-4B5B-96E1-DC24E8670CDC}" srcOrd="1" destOrd="0" presId="urn:microsoft.com/office/officeart/2005/8/layout/list1"/>
    <dgm:cxn modelId="{D8DC9506-DC8C-4BF3-997E-0F44332DA7EC}" type="presParOf" srcId="{5E93414B-BA02-4688-81D6-F9B8A98CB103}" destId="{B25CACD5-BFF8-4E37-AD71-75CA1D09433E}" srcOrd="2" destOrd="0" presId="urn:microsoft.com/office/officeart/2005/8/layout/list1"/>
    <dgm:cxn modelId="{40CB3CD2-0B38-47CE-A0DD-EC87EA89F9AB}" type="presParOf" srcId="{5E93414B-BA02-4688-81D6-F9B8A98CB103}" destId="{E33B7E45-7602-43A8-91DB-61BD07EAF168}" srcOrd="3" destOrd="0" presId="urn:microsoft.com/office/officeart/2005/8/layout/list1"/>
    <dgm:cxn modelId="{05AF891B-BE7F-4467-A2FF-DD09E56CCAE4}" type="presParOf" srcId="{5E93414B-BA02-4688-81D6-F9B8A98CB103}" destId="{8729883F-9875-40FC-9DF3-D9F40C29AE30}" srcOrd="4" destOrd="0" presId="urn:microsoft.com/office/officeart/2005/8/layout/list1"/>
    <dgm:cxn modelId="{DB2BF6BC-7CA5-4E8D-8F64-57614CA6DBC2}" type="presParOf" srcId="{8729883F-9875-40FC-9DF3-D9F40C29AE30}" destId="{88471BBC-767F-408F-A7F8-4A2D729596E3}" srcOrd="0" destOrd="0" presId="urn:microsoft.com/office/officeart/2005/8/layout/list1"/>
    <dgm:cxn modelId="{6CD8963B-BADC-4660-955E-3428A1B5B594}" type="presParOf" srcId="{8729883F-9875-40FC-9DF3-D9F40C29AE30}" destId="{086E1797-EF47-4CF5-A751-0F91E3AA9D61}" srcOrd="1" destOrd="0" presId="urn:microsoft.com/office/officeart/2005/8/layout/list1"/>
    <dgm:cxn modelId="{50EF968F-CCD4-4275-975B-DA500F8974B9}" type="presParOf" srcId="{5E93414B-BA02-4688-81D6-F9B8A98CB103}" destId="{616CA120-5050-40A9-9B68-4563A54E059B}" srcOrd="5" destOrd="0" presId="urn:microsoft.com/office/officeart/2005/8/layout/list1"/>
    <dgm:cxn modelId="{0C2DC257-1506-43AF-AF76-574DBA0849D8}" type="presParOf" srcId="{5E93414B-BA02-4688-81D6-F9B8A98CB103}" destId="{D61E1AD8-6350-4227-B475-7838E3D2EDB7}" srcOrd="6" destOrd="0" presId="urn:microsoft.com/office/officeart/2005/8/layout/list1"/>
    <dgm:cxn modelId="{58CCBFF7-036F-4F79-BF9D-202548861224}" type="presParOf" srcId="{5E93414B-BA02-4688-81D6-F9B8A98CB103}" destId="{3707CECA-8D27-47BD-9C17-149C1401E203}" srcOrd="7" destOrd="0" presId="urn:microsoft.com/office/officeart/2005/8/layout/list1"/>
    <dgm:cxn modelId="{7C3227DB-3BC5-4540-9972-4908BCF16573}" type="presParOf" srcId="{5E93414B-BA02-4688-81D6-F9B8A98CB103}" destId="{0234858A-1D4F-4267-99DF-CABDE8C1E9BC}" srcOrd="8" destOrd="0" presId="urn:microsoft.com/office/officeart/2005/8/layout/list1"/>
    <dgm:cxn modelId="{F3923B7E-414C-47A9-84D0-B12A6B250CD3}" type="presParOf" srcId="{0234858A-1D4F-4267-99DF-CABDE8C1E9BC}" destId="{70215141-3DA5-4FD5-B1B3-85BBE0120226}" srcOrd="0" destOrd="0" presId="urn:microsoft.com/office/officeart/2005/8/layout/list1"/>
    <dgm:cxn modelId="{4471CE80-920E-434F-BA8B-8476FBD73927}" type="presParOf" srcId="{0234858A-1D4F-4267-99DF-CABDE8C1E9BC}" destId="{3FC80E4B-2F29-4B3D-A159-666783D8D6EC}" srcOrd="1" destOrd="0" presId="urn:microsoft.com/office/officeart/2005/8/layout/list1"/>
    <dgm:cxn modelId="{E07F3C43-A164-40AF-96FA-B4FC3E6502F8}" type="presParOf" srcId="{5E93414B-BA02-4688-81D6-F9B8A98CB103}" destId="{ECCACA67-7552-47BE-8630-7B9C81227565}" srcOrd="9" destOrd="0" presId="urn:microsoft.com/office/officeart/2005/8/layout/list1"/>
    <dgm:cxn modelId="{D34D9CF5-07B3-4F9E-B726-0E89803A7B83}" type="presParOf" srcId="{5E93414B-BA02-4688-81D6-F9B8A98CB103}" destId="{63E5B5D1-1722-4C06-9964-6216C82B399B}" srcOrd="10" destOrd="0" presId="urn:microsoft.com/office/officeart/2005/8/layout/list1"/>
    <dgm:cxn modelId="{C03F3DC2-17EC-4A4D-8766-E7B7E5D15BAC}" type="presParOf" srcId="{5E93414B-BA02-4688-81D6-F9B8A98CB103}" destId="{B057EA2B-343B-426A-BCF7-29451D15A15C}" srcOrd="11" destOrd="0" presId="urn:microsoft.com/office/officeart/2005/8/layout/list1"/>
    <dgm:cxn modelId="{F8A14F40-57D9-45A4-AEFD-3FDB3013483F}" type="presParOf" srcId="{5E93414B-BA02-4688-81D6-F9B8A98CB103}" destId="{B2267627-E9B3-40A0-85E6-F9C21A0A2946}" srcOrd="12" destOrd="0" presId="urn:microsoft.com/office/officeart/2005/8/layout/list1"/>
    <dgm:cxn modelId="{14275272-E961-4D9F-8181-7014329F33CF}" type="presParOf" srcId="{B2267627-E9B3-40A0-85E6-F9C21A0A2946}" destId="{6C57B5E8-5EF6-411F-A662-BE725FA8AA0C}" srcOrd="0" destOrd="0" presId="urn:microsoft.com/office/officeart/2005/8/layout/list1"/>
    <dgm:cxn modelId="{680EA550-45C5-4375-9B51-1CCFCFF70DF5}" type="presParOf" srcId="{B2267627-E9B3-40A0-85E6-F9C21A0A2946}" destId="{B3C77BE4-2D78-4D2E-9F1D-189454D42F93}" srcOrd="1" destOrd="0" presId="urn:microsoft.com/office/officeart/2005/8/layout/list1"/>
    <dgm:cxn modelId="{8733AA5F-7A9A-424E-803F-9E4051933C85}" type="presParOf" srcId="{5E93414B-BA02-4688-81D6-F9B8A98CB103}" destId="{AAADAE0A-C5FA-4BE3-9C2E-BF2218E0FF6A}" srcOrd="13" destOrd="0" presId="urn:microsoft.com/office/officeart/2005/8/layout/list1"/>
    <dgm:cxn modelId="{788F0FC6-D70C-4A7F-9C9A-95AADF5EADD3}" type="presParOf" srcId="{5E93414B-BA02-4688-81D6-F9B8A98CB103}" destId="{7D2D1790-9355-4B20-8367-E3AE97577C6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E08275-3789-4247-A90A-012945516AA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8F5CD3-5E5D-4717-A06D-ECEB9F706DCC}">
      <dgm:prSet phldrT="[Text]"/>
      <dgm:spPr>
        <a:solidFill>
          <a:schemeClr val="accent1"/>
        </a:solidFill>
      </dgm:spPr>
      <dgm:t>
        <a:bodyPr/>
        <a:lstStyle/>
        <a:p>
          <a:r>
            <a:rPr lang="en-US" b="0" dirty="0" smtClean="0"/>
            <a:t>Trends</a:t>
          </a:r>
          <a:r>
            <a:rPr lang="en-US" b="0" baseline="0" dirty="0" smtClean="0"/>
            <a:t> in ECB</a:t>
          </a:r>
          <a:endParaRPr lang="en-US" b="0" dirty="0"/>
        </a:p>
      </dgm:t>
    </dgm:pt>
    <dgm:pt modelId="{8F006F30-1370-4273-B90C-32ADD99663F6}" type="parTrans" cxnId="{A279759D-2E77-4148-96FD-441A890D3795}">
      <dgm:prSet/>
      <dgm:spPr/>
      <dgm:t>
        <a:bodyPr/>
        <a:lstStyle/>
        <a:p>
          <a:endParaRPr lang="en-US"/>
        </a:p>
      </dgm:t>
    </dgm:pt>
    <dgm:pt modelId="{A343A54B-6729-4E5E-823D-B233AE90C5C9}" type="sibTrans" cxnId="{A279759D-2E77-4148-96FD-441A890D3795}">
      <dgm:prSet/>
      <dgm:spPr/>
      <dgm:t>
        <a:bodyPr/>
        <a:lstStyle/>
        <a:p>
          <a:endParaRPr lang="en-US"/>
        </a:p>
      </dgm:t>
    </dgm:pt>
    <dgm:pt modelId="{9C8F6DB5-D1AC-4469-8525-D8831D68C1DE}">
      <dgm:prSet/>
      <dgm:spPr>
        <a:solidFill>
          <a:schemeClr val="accent1"/>
        </a:solidFill>
      </dgm:spPr>
      <dgm:t>
        <a:bodyPr/>
        <a:lstStyle/>
        <a:p>
          <a:r>
            <a:rPr lang="en-US" b="0" dirty="0" smtClean="0"/>
            <a:t>Market</a:t>
          </a:r>
          <a:r>
            <a:rPr lang="en-US" b="0" baseline="0" dirty="0" smtClean="0"/>
            <a:t> Factors</a:t>
          </a:r>
          <a:endParaRPr lang="en-US" b="0" dirty="0"/>
        </a:p>
      </dgm:t>
    </dgm:pt>
    <dgm:pt modelId="{BB78F7CB-22E9-4A50-8C04-71727ED84E5E}" type="parTrans" cxnId="{55D959B9-B047-4DCC-BC5E-E8CEAB49B92A}">
      <dgm:prSet/>
      <dgm:spPr/>
      <dgm:t>
        <a:bodyPr/>
        <a:lstStyle/>
        <a:p>
          <a:endParaRPr lang="en-US"/>
        </a:p>
      </dgm:t>
    </dgm:pt>
    <dgm:pt modelId="{A614BC2B-6644-4D88-83B1-4525246A2E28}" type="sibTrans" cxnId="{55D959B9-B047-4DCC-BC5E-E8CEAB49B92A}">
      <dgm:prSet/>
      <dgm:spPr/>
      <dgm:t>
        <a:bodyPr/>
        <a:lstStyle/>
        <a:p>
          <a:endParaRPr lang="en-US"/>
        </a:p>
      </dgm:t>
    </dgm:pt>
    <dgm:pt modelId="{16109428-DD75-45BC-ABA7-672F86265711}">
      <dgm:prSet/>
      <dgm:spPr>
        <a:solidFill>
          <a:srgbClr val="FF0000"/>
        </a:solidFill>
      </dgm:spPr>
      <dgm:t>
        <a:bodyPr/>
        <a:lstStyle/>
        <a:p>
          <a:r>
            <a:rPr lang="en-US" b="1" dirty="0" smtClean="0"/>
            <a:t>Way</a:t>
          </a:r>
          <a:r>
            <a:rPr lang="en-US" b="1" baseline="0" dirty="0" smtClean="0"/>
            <a:t> Forward </a:t>
          </a:r>
          <a:endParaRPr lang="en-US" b="1" dirty="0"/>
        </a:p>
      </dgm:t>
    </dgm:pt>
    <dgm:pt modelId="{C13E35FA-179E-4D2D-B1CA-EFDD8C33C833}" type="parTrans" cxnId="{9CF879AD-79D1-4F51-B15E-C4ED7D6D4EF8}">
      <dgm:prSet/>
      <dgm:spPr/>
      <dgm:t>
        <a:bodyPr/>
        <a:lstStyle/>
        <a:p>
          <a:endParaRPr lang="en-US"/>
        </a:p>
      </dgm:t>
    </dgm:pt>
    <dgm:pt modelId="{94547909-0F3E-4F6F-9553-EE86E97BEED7}" type="sibTrans" cxnId="{9CF879AD-79D1-4F51-B15E-C4ED7D6D4EF8}">
      <dgm:prSet/>
      <dgm:spPr/>
      <dgm:t>
        <a:bodyPr/>
        <a:lstStyle/>
        <a:p>
          <a:endParaRPr lang="en-US"/>
        </a:p>
      </dgm:t>
    </dgm:pt>
    <dgm:pt modelId="{099733AD-E7D6-4872-8A7B-121C24478715}">
      <dgm:prSet/>
      <dgm:spPr>
        <a:solidFill>
          <a:schemeClr val="accent1"/>
        </a:solidFill>
      </dgm:spPr>
      <dgm:t>
        <a:bodyPr/>
        <a:lstStyle/>
        <a:p>
          <a:r>
            <a:rPr lang="en-US" b="0" dirty="0" smtClean="0"/>
            <a:t>Concerns</a:t>
          </a:r>
          <a:endParaRPr lang="en-US" b="0" dirty="0"/>
        </a:p>
      </dgm:t>
    </dgm:pt>
    <dgm:pt modelId="{F6E5BF43-D9A4-4CB4-AEF6-F657F82850B1}" type="parTrans" cxnId="{FDCE9127-BF15-4CF3-94B9-C5DCDC82267C}">
      <dgm:prSet/>
      <dgm:spPr/>
      <dgm:t>
        <a:bodyPr/>
        <a:lstStyle/>
        <a:p>
          <a:endParaRPr lang="en-US"/>
        </a:p>
      </dgm:t>
    </dgm:pt>
    <dgm:pt modelId="{5E31649C-703B-409E-9EB9-DEA74198B0B9}" type="sibTrans" cxnId="{FDCE9127-BF15-4CF3-94B9-C5DCDC82267C}">
      <dgm:prSet/>
      <dgm:spPr/>
      <dgm:t>
        <a:bodyPr/>
        <a:lstStyle/>
        <a:p>
          <a:endParaRPr lang="en-US"/>
        </a:p>
      </dgm:t>
    </dgm:pt>
    <dgm:pt modelId="{5E93414B-BA02-4688-81D6-F9B8A98CB103}" type="pres">
      <dgm:prSet presAssocID="{22E08275-3789-4247-A90A-012945516AA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A71FBE-F091-46DD-9097-F6E014F85433}" type="pres">
      <dgm:prSet presAssocID="{DB8F5CD3-5E5D-4717-A06D-ECEB9F706DCC}" presName="parentLin" presStyleCnt="0"/>
      <dgm:spPr/>
    </dgm:pt>
    <dgm:pt modelId="{A7686C78-5CAC-4E8F-B18B-CA9333C0BF87}" type="pres">
      <dgm:prSet presAssocID="{DB8F5CD3-5E5D-4717-A06D-ECEB9F706DCC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BE97DD95-3C8A-46DD-BE1B-CBF0E2319ECB}" type="pres">
      <dgm:prSet presAssocID="{DB8F5CD3-5E5D-4717-A06D-ECEB9F706DC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1B0D7D-B389-4B5B-96E1-DC24E8670CDC}" type="pres">
      <dgm:prSet presAssocID="{DB8F5CD3-5E5D-4717-A06D-ECEB9F706DCC}" presName="negativeSpace" presStyleCnt="0"/>
      <dgm:spPr/>
    </dgm:pt>
    <dgm:pt modelId="{B25CACD5-BFF8-4E37-AD71-75CA1D09433E}" type="pres">
      <dgm:prSet presAssocID="{DB8F5CD3-5E5D-4717-A06D-ECEB9F706DCC}" presName="childText" presStyleLbl="conFgAcc1" presStyleIdx="0" presStyleCnt="4">
        <dgm:presLayoutVars>
          <dgm:bulletEnabled val="1"/>
        </dgm:presLayoutVars>
      </dgm:prSet>
      <dgm:spPr/>
    </dgm:pt>
    <dgm:pt modelId="{E33B7E45-7602-43A8-91DB-61BD07EAF168}" type="pres">
      <dgm:prSet presAssocID="{A343A54B-6729-4E5E-823D-B233AE90C5C9}" presName="spaceBetweenRectangles" presStyleCnt="0"/>
      <dgm:spPr/>
    </dgm:pt>
    <dgm:pt modelId="{8729883F-9875-40FC-9DF3-D9F40C29AE30}" type="pres">
      <dgm:prSet presAssocID="{9C8F6DB5-D1AC-4469-8525-D8831D68C1DE}" presName="parentLin" presStyleCnt="0"/>
      <dgm:spPr/>
    </dgm:pt>
    <dgm:pt modelId="{88471BBC-767F-408F-A7F8-4A2D729596E3}" type="pres">
      <dgm:prSet presAssocID="{9C8F6DB5-D1AC-4469-8525-D8831D68C1DE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086E1797-EF47-4CF5-A751-0F91E3AA9D61}" type="pres">
      <dgm:prSet presAssocID="{9C8F6DB5-D1AC-4469-8525-D8831D68C1D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6CA120-5050-40A9-9B68-4563A54E059B}" type="pres">
      <dgm:prSet presAssocID="{9C8F6DB5-D1AC-4469-8525-D8831D68C1DE}" presName="negativeSpace" presStyleCnt="0"/>
      <dgm:spPr/>
    </dgm:pt>
    <dgm:pt modelId="{D61E1AD8-6350-4227-B475-7838E3D2EDB7}" type="pres">
      <dgm:prSet presAssocID="{9C8F6DB5-D1AC-4469-8525-D8831D68C1DE}" presName="childText" presStyleLbl="conFgAcc1" presStyleIdx="1" presStyleCnt="4">
        <dgm:presLayoutVars>
          <dgm:bulletEnabled val="1"/>
        </dgm:presLayoutVars>
      </dgm:prSet>
      <dgm:spPr/>
    </dgm:pt>
    <dgm:pt modelId="{3707CECA-8D27-47BD-9C17-149C1401E203}" type="pres">
      <dgm:prSet presAssocID="{A614BC2B-6644-4D88-83B1-4525246A2E28}" presName="spaceBetweenRectangles" presStyleCnt="0"/>
      <dgm:spPr/>
    </dgm:pt>
    <dgm:pt modelId="{0234858A-1D4F-4267-99DF-CABDE8C1E9BC}" type="pres">
      <dgm:prSet presAssocID="{099733AD-E7D6-4872-8A7B-121C24478715}" presName="parentLin" presStyleCnt="0"/>
      <dgm:spPr/>
    </dgm:pt>
    <dgm:pt modelId="{70215141-3DA5-4FD5-B1B3-85BBE0120226}" type="pres">
      <dgm:prSet presAssocID="{099733AD-E7D6-4872-8A7B-121C24478715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3FC80E4B-2F29-4B3D-A159-666783D8D6EC}" type="pres">
      <dgm:prSet presAssocID="{099733AD-E7D6-4872-8A7B-121C2447871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CACA67-7552-47BE-8630-7B9C81227565}" type="pres">
      <dgm:prSet presAssocID="{099733AD-E7D6-4872-8A7B-121C24478715}" presName="negativeSpace" presStyleCnt="0"/>
      <dgm:spPr/>
    </dgm:pt>
    <dgm:pt modelId="{63E5B5D1-1722-4C06-9964-6216C82B399B}" type="pres">
      <dgm:prSet presAssocID="{099733AD-E7D6-4872-8A7B-121C24478715}" presName="childText" presStyleLbl="conFgAcc1" presStyleIdx="2" presStyleCnt="4">
        <dgm:presLayoutVars>
          <dgm:bulletEnabled val="1"/>
        </dgm:presLayoutVars>
      </dgm:prSet>
      <dgm:spPr/>
    </dgm:pt>
    <dgm:pt modelId="{B057EA2B-343B-426A-BCF7-29451D15A15C}" type="pres">
      <dgm:prSet presAssocID="{5E31649C-703B-409E-9EB9-DEA74198B0B9}" presName="spaceBetweenRectangles" presStyleCnt="0"/>
      <dgm:spPr/>
    </dgm:pt>
    <dgm:pt modelId="{B2267627-E9B3-40A0-85E6-F9C21A0A2946}" type="pres">
      <dgm:prSet presAssocID="{16109428-DD75-45BC-ABA7-672F86265711}" presName="parentLin" presStyleCnt="0"/>
      <dgm:spPr/>
    </dgm:pt>
    <dgm:pt modelId="{6C57B5E8-5EF6-411F-A662-BE725FA8AA0C}" type="pres">
      <dgm:prSet presAssocID="{16109428-DD75-45BC-ABA7-672F86265711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B3C77BE4-2D78-4D2E-9F1D-189454D42F93}" type="pres">
      <dgm:prSet presAssocID="{16109428-DD75-45BC-ABA7-672F86265711}" presName="parentText" presStyleLbl="node1" presStyleIdx="3" presStyleCnt="4" custLinFactNeighborY="-731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ADAE0A-C5FA-4BE3-9C2E-BF2218E0FF6A}" type="pres">
      <dgm:prSet presAssocID="{16109428-DD75-45BC-ABA7-672F86265711}" presName="negativeSpace" presStyleCnt="0"/>
      <dgm:spPr/>
    </dgm:pt>
    <dgm:pt modelId="{7D2D1790-9355-4B20-8367-E3AE97577C65}" type="pres">
      <dgm:prSet presAssocID="{16109428-DD75-45BC-ABA7-672F8626571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DCE9127-BF15-4CF3-94B9-C5DCDC82267C}" srcId="{22E08275-3789-4247-A90A-012945516AA9}" destId="{099733AD-E7D6-4872-8A7B-121C24478715}" srcOrd="2" destOrd="0" parTransId="{F6E5BF43-D9A4-4CB4-AEF6-F657F82850B1}" sibTransId="{5E31649C-703B-409E-9EB9-DEA74198B0B9}"/>
    <dgm:cxn modelId="{A279759D-2E77-4148-96FD-441A890D3795}" srcId="{22E08275-3789-4247-A90A-012945516AA9}" destId="{DB8F5CD3-5E5D-4717-A06D-ECEB9F706DCC}" srcOrd="0" destOrd="0" parTransId="{8F006F30-1370-4273-B90C-32ADD99663F6}" sibTransId="{A343A54B-6729-4E5E-823D-B233AE90C5C9}"/>
    <dgm:cxn modelId="{7CC67C77-9421-4D07-9BC8-2E16B5EB2C5F}" type="presOf" srcId="{9C8F6DB5-D1AC-4469-8525-D8831D68C1DE}" destId="{086E1797-EF47-4CF5-A751-0F91E3AA9D61}" srcOrd="1" destOrd="0" presId="urn:microsoft.com/office/officeart/2005/8/layout/list1"/>
    <dgm:cxn modelId="{EB42C0A8-51B6-4863-B4B0-56FFC2C5EE4F}" type="presOf" srcId="{16109428-DD75-45BC-ABA7-672F86265711}" destId="{6C57B5E8-5EF6-411F-A662-BE725FA8AA0C}" srcOrd="0" destOrd="0" presId="urn:microsoft.com/office/officeart/2005/8/layout/list1"/>
    <dgm:cxn modelId="{9CF879AD-79D1-4F51-B15E-C4ED7D6D4EF8}" srcId="{22E08275-3789-4247-A90A-012945516AA9}" destId="{16109428-DD75-45BC-ABA7-672F86265711}" srcOrd="3" destOrd="0" parTransId="{C13E35FA-179E-4D2D-B1CA-EFDD8C33C833}" sibTransId="{94547909-0F3E-4F6F-9553-EE86E97BEED7}"/>
    <dgm:cxn modelId="{49C9D793-340E-4BCB-A3D5-991DE079C0F0}" type="presOf" srcId="{22E08275-3789-4247-A90A-012945516AA9}" destId="{5E93414B-BA02-4688-81D6-F9B8A98CB103}" srcOrd="0" destOrd="0" presId="urn:microsoft.com/office/officeart/2005/8/layout/list1"/>
    <dgm:cxn modelId="{55D959B9-B047-4DCC-BC5E-E8CEAB49B92A}" srcId="{22E08275-3789-4247-A90A-012945516AA9}" destId="{9C8F6DB5-D1AC-4469-8525-D8831D68C1DE}" srcOrd="1" destOrd="0" parTransId="{BB78F7CB-22E9-4A50-8C04-71727ED84E5E}" sibTransId="{A614BC2B-6644-4D88-83B1-4525246A2E28}"/>
    <dgm:cxn modelId="{8621C4F3-2902-4AE4-A3BD-40D75D23DD63}" type="presOf" srcId="{099733AD-E7D6-4872-8A7B-121C24478715}" destId="{70215141-3DA5-4FD5-B1B3-85BBE0120226}" srcOrd="0" destOrd="0" presId="urn:microsoft.com/office/officeart/2005/8/layout/list1"/>
    <dgm:cxn modelId="{50B22D88-30A0-460C-B7A2-13B50846DBE3}" type="presOf" srcId="{16109428-DD75-45BC-ABA7-672F86265711}" destId="{B3C77BE4-2D78-4D2E-9F1D-189454D42F93}" srcOrd="1" destOrd="0" presId="urn:microsoft.com/office/officeart/2005/8/layout/list1"/>
    <dgm:cxn modelId="{499668B8-E3BF-4068-8807-8910B7D446FF}" type="presOf" srcId="{DB8F5CD3-5E5D-4717-A06D-ECEB9F706DCC}" destId="{A7686C78-5CAC-4E8F-B18B-CA9333C0BF87}" srcOrd="0" destOrd="0" presId="urn:microsoft.com/office/officeart/2005/8/layout/list1"/>
    <dgm:cxn modelId="{A1707752-5D34-49D4-B7FC-4532CDB63811}" type="presOf" srcId="{099733AD-E7D6-4872-8A7B-121C24478715}" destId="{3FC80E4B-2F29-4B3D-A159-666783D8D6EC}" srcOrd="1" destOrd="0" presId="urn:microsoft.com/office/officeart/2005/8/layout/list1"/>
    <dgm:cxn modelId="{0C6B9154-717E-4436-8C68-910F3705381D}" type="presOf" srcId="{9C8F6DB5-D1AC-4469-8525-D8831D68C1DE}" destId="{88471BBC-767F-408F-A7F8-4A2D729596E3}" srcOrd="0" destOrd="0" presId="urn:microsoft.com/office/officeart/2005/8/layout/list1"/>
    <dgm:cxn modelId="{15FEEC34-59CB-43BC-97FD-870D7E0DEAFA}" type="presOf" srcId="{DB8F5CD3-5E5D-4717-A06D-ECEB9F706DCC}" destId="{BE97DD95-3C8A-46DD-BE1B-CBF0E2319ECB}" srcOrd="1" destOrd="0" presId="urn:microsoft.com/office/officeart/2005/8/layout/list1"/>
    <dgm:cxn modelId="{36FB9AE6-6DDE-453D-9307-5B02AFFF9AB9}" type="presParOf" srcId="{5E93414B-BA02-4688-81D6-F9B8A98CB103}" destId="{01A71FBE-F091-46DD-9097-F6E014F85433}" srcOrd="0" destOrd="0" presId="urn:microsoft.com/office/officeart/2005/8/layout/list1"/>
    <dgm:cxn modelId="{083FA417-9796-46F4-82A0-CA1C68B2128D}" type="presParOf" srcId="{01A71FBE-F091-46DD-9097-F6E014F85433}" destId="{A7686C78-5CAC-4E8F-B18B-CA9333C0BF87}" srcOrd="0" destOrd="0" presId="urn:microsoft.com/office/officeart/2005/8/layout/list1"/>
    <dgm:cxn modelId="{87F26F01-9738-41EC-A390-9E41576E06A9}" type="presParOf" srcId="{01A71FBE-F091-46DD-9097-F6E014F85433}" destId="{BE97DD95-3C8A-46DD-BE1B-CBF0E2319ECB}" srcOrd="1" destOrd="0" presId="urn:microsoft.com/office/officeart/2005/8/layout/list1"/>
    <dgm:cxn modelId="{030C2E4B-A1EF-431A-8AFB-91C2207D386A}" type="presParOf" srcId="{5E93414B-BA02-4688-81D6-F9B8A98CB103}" destId="{E31B0D7D-B389-4B5B-96E1-DC24E8670CDC}" srcOrd="1" destOrd="0" presId="urn:microsoft.com/office/officeart/2005/8/layout/list1"/>
    <dgm:cxn modelId="{986662B3-86CC-45DA-B282-8407F448F9A7}" type="presParOf" srcId="{5E93414B-BA02-4688-81D6-F9B8A98CB103}" destId="{B25CACD5-BFF8-4E37-AD71-75CA1D09433E}" srcOrd="2" destOrd="0" presId="urn:microsoft.com/office/officeart/2005/8/layout/list1"/>
    <dgm:cxn modelId="{885F66F4-3487-4F8F-B2BC-9C76C65FDD35}" type="presParOf" srcId="{5E93414B-BA02-4688-81D6-F9B8A98CB103}" destId="{E33B7E45-7602-43A8-91DB-61BD07EAF168}" srcOrd="3" destOrd="0" presId="urn:microsoft.com/office/officeart/2005/8/layout/list1"/>
    <dgm:cxn modelId="{2ABBF36C-042E-43F4-8025-2E03CCC30474}" type="presParOf" srcId="{5E93414B-BA02-4688-81D6-F9B8A98CB103}" destId="{8729883F-9875-40FC-9DF3-D9F40C29AE30}" srcOrd="4" destOrd="0" presId="urn:microsoft.com/office/officeart/2005/8/layout/list1"/>
    <dgm:cxn modelId="{DAF8211A-4962-4479-8D74-24B4DBF78124}" type="presParOf" srcId="{8729883F-9875-40FC-9DF3-D9F40C29AE30}" destId="{88471BBC-767F-408F-A7F8-4A2D729596E3}" srcOrd="0" destOrd="0" presId="urn:microsoft.com/office/officeart/2005/8/layout/list1"/>
    <dgm:cxn modelId="{9E2545C4-9B53-465E-893D-2350F5BD226C}" type="presParOf" srcId="{8729883F-9875-40FC-9DF3-D9F40C29AE30}" destId="{086E1797-EF47-4CF5-A751-0F91E3AA9D61}" srcOrd="1" destOrd="0" presId="urn:microsoft.com/office/officeart/2005/8/layout/list1"/>
    <dgm:cxn modelId="{5220F26F-868E-4D9C-B14C-C630F050F0B6}" type="presParOf" srcId="{5E93414B-BA02-4688-81D6-F9B8A98CB103}" destId="{616CA120-5050-40A9-9B68-4563A54E059B}" srcOrd="5" destOrd="0" presId="urn:microsoft.com/office/officeart/2005/8/layout/list1"/>
    <dgm:cxn modelId="{03171C8F-D55F-4FD2-82FD-91E1AEDA8195}" type="presParOf" srcId="{5E93414B-BA02-4688-81D6-F9B8A98CB103}" destId="{D61E1AD8-6350-4227-B475-7838E3D2EDB7}" srcOrd="6" destOrd="0" presId="urn:microsoft.com/office/officeart/2005/8/layout/list1"/>
    <dgm:cxn modelId="{0A3AD081-013D-4CCC-AFDC-5DD294DB128D}" type="presParOf" srcId="{5E93414B-BA02-4688-81D6-F9B8A98CB103}" destId="{3707CECA-8D27-47BD-9C17-149C1401E203}" srcOrd="7" destOrd="0" presId="urn:microsoft.com/office/officeart/2005/8/layout/list1"/>
    <dgm:cxn modelId="{084D7043-B340-46E5-9ACD-0754DA803483}" type="presParOf" srcId="{5E93414B-BA02-4688-81D6-F9B8A98CB103}" destId="{0234858A-1D4F-4267-99DF-CABDE8C1E9BC}" srcOrd="8" destOrd="0" presId="urn:microsoft.com/office/officeart/2005/8/layout/list1"/>
    <dgm:cxn modelId="{F8F7B98B-5698-4BC9-8BF0-1AEA38E52258}" type="presParOf" srcId="{0234858A-1D4F-4267-99DF-CABDE8C1E9BC}" destId="{70215141-3DA5-4FD5-B1B3-85BBE0120226}" srcOrd="0" destOrd="0" presId="urn:microsoft.com/office/officeart/2005/8/layout/list1"/>
    <dgm:cxn modelId="{D64FF125-A911-4789-A363-DF07CC6C4571}" type="presParOf" srcId="{0234858A-1D4F-4267-99DF-CABDE8C1E9BC}" destId="{3FC80E4B-2F29-4B3D-A159-666783D8D6EC}" srcOrd="1" destOrd="0" presId="urn:microsoft.com/office/officeart/2005/8/layout/list1"/>
    <dgm:cxn modelId="{B3062F31-814B-42D4-A37E-1D6DCCB06016}" type="presParOf" srcId="{5E93414B-BA02-4688-81D6-F9B8A98CB103}" destId="{ECCACA67-7552-47BE-8630-7B9C81227565}" srcOrd="9" destOrd="0" presId="urn:microsoft.com/office/officeart/2005/8/layout/list1"/>
    <dgm:cxn modelId="{C88F1672-3B20-41BA-A1F9-5B93DC542DDC}" type="presParOf" srcId="{5E93414B-BA02-4688-81D6-F9B8A98CB103}" destId="{63E5B5D1-1722-4C06-9964-6216C82B399B}" srcOrd="10" destOrd="0" presId="urn:microsoft.com/office/officeart/2005/8/layout/list1"/>
    <dgm:cxn modelId="{3851015C-3CA2-47DB-BC0E-A239A2653737}" type="presParOf" srcId="{5E93414B-BA02-4688-81D6-F9B8A98CB103}" destId="{B057EA2B-343B-426A-BCF7-29451D15A15C}" srcOrd="11" destOrd="0" presId="urn:microsoft.com/office/officeart/2005/8/layout/list1"/>
    <dgm:cxn modelId="{DA2ED235-4AD9-40F7-BF7C-539529A7AD1A}" type="presParOf" srcId="{5E93414B-BA02-4688-81D6-F9B8A98CB103}" destId="{B2267627-E9B3-40A0-85E6-F9C21A0A2946}" srcOrd="12" destOrd="0" presId="urn:microsoft.com/office/officeart/2005/8/layout/list1"/>
    <dgm:cxn modelId="{D7C61CFC-2012-44B5-8D95-095482329E89}" type="presParOf" srcId="{B2267627-E9B3-40A0-85E6-F9C21A0A2946}" destId="{6C57B5E8-5EF6-411F-A662-BE725FA8AA0C}" srcOrd="0" destOrd="0" presId="urn:microsoft.com/office/officeart/2005/8/layout/list1"/>
    <dgm:cxn modelId="{0EC15C63-7611-43B0-AF2F-A967EBAAA42B}" type="presParOf" srcId="{B2267627-E9B3-40A0-85E6-F9C21A0A2946}" destId="{B3C77BE4-2D78-4D2E-9F1D-189454D42F93}" srcOrd="1" destOrd="0" presId="urn:microsoft.com/office/officeart/2005/8/layout/list1"/>
    <dgm:cxn modelId="{9C9BB405-6CDC-4CCC-AB12-512DD9372CF9}" type="presParOf" srcId="{5E93414B-BA02-4688-81D6-F9B8A98CB103}" destId="{AAADAE0A-C5FA-4BE3-9C2E-BF2218E0FF6A}" srcOrd="13" destOrd="0" presId="urn:microsoft.com/office/officeart/2005/8/layout/list1"/>
    <dgm:cxn modelId="{4A783668-7281-4AD5-8C74-D17D7092FF11}" type="presParOf" srcId="{5E93414B-BA02-4688-81D6-F9B8A98CB103}" destId="{7D2D1790-9355-4B20-8367-E3AE97577C6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5CACD5-BFF8-4E37-AD71-75CA1D09433E}">
      <dsp:nvSpPr>
        <dsp:cNvPr id="0" name=""/>
        <dsp:cNvSpPr/>
      </dsp:nvSpPr>
      <dsp:spPr>
        <a:xfrm>
          <a:off x="0" y="454500"/>
          <a:ext cx="60960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97DD95-3C8A-46DD-BE1B-CBF0E2319ECB}">
      <dsp:nvSpPr>
        <dsp:cNvPr id="0" name=""/>
        <dsp:cNvSpPr/>
      </dsp:nvSpPr>
      <dsp:spPr>
        <a:xfrm>
          <a:off x="304800" y="85500"/>
          <a:ext cx="4267200" cy="73800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Trends</a:t>
          </a:r>
          <a:r>
            <a:rPr lang="en-US" sz="2500" b="1" kern="1200" baseline="0" dirty="0" smtClean="0"/>
            <a:t> in ECB</a:t>
          </a:r>
          <a:endParaRPr lang="en-US" sz="2500" b="1" kern="1200" dirty="0"/>
        </a:p>
      </dsp:txBody>
      <dsp:txXfrm>
        <a:off x="340826" y="121526"/>
        <a:ext cx="4195148" cy="665948"/>
      </dsp:txXfrm>
    </dsp:sp>
    <dsp:sp modelId="{D61E1AD8-6350-4227-B475-7838E3D2EDB7}">
      <dsp:nvSpPr>
        <dsp:cNvPr id="0" name=""/>
        <dsp:cNvSpPr/>
      </dsp:nvSpPr>
      <dsp:spPr>
        <a:xfrm>
          <a:off x="0" y="1588500"/>
          <a:ext cx="60960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6E1797-EF47-4CF5-A751-0F91E3AA9D61}">
      <dsp:nvSpPr>
        <dsp:cNvPr id="0" name=""/>
        <dsp:cNvSpPr/>
      </dsp:nvSpPr>
      <dsp:spPr>
        <a:xfrm>
          <a:off x="304800" y="1219500"/>
          <a:ext cx="426720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Market</a:t>
          </a:r>
          <a:r>
            <a:rPr lang="en-US" sz="2500" kern="1200" baseline="0" dirty="0" smtClean="0"/>
            <a:t> Factors</a:t>
          </a:r>
          <a:endParaRPr lang="en-US" sz="2500" kern="1200" dirty="0"/>
        </a:p>
      </dsp:txBody>
      <dsp:txXfrm>
        <a:off x="340826" y="1255526"/>
        <a:ext cx="4195148" cy="665948"/>
      </dsp:txXfrm>
    </dsp:sp>
    <dsp:sp modelId="{63E5B5D1-1722-4C06-9964-6216C82B399B}">
      <dsp:nvSpPr>
        <dsp:cNvPr id="0" name=""/>
        <dsp:cNvSpPr/>
      </dsp:nvSpPr>
      <dsp:spPr>
        <a:xfrm>
          <a:off x="0" y="2722500"/>
          <a:ext cx="60960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C80E4B-2F29-4B3D-A159-666783D8D6EC}">
      <dsp:nvSpPr>
        <dsp:cNvPr id="0" name=""/>
        <dsp:cNvSpPr/>
      </dsp:nvSpPr>
      <dsp:spPr>
        <a:xfrm>
          <a:off x="304800" y="2353500"/>
          <a:ext cx="426720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Concerns</a:t>
          </a:r>
          <a:endParaRPr lang="en-US" sz="2500" kern="1200" dirty="0"/>
        </a:p>
      </dsp:txBody>
      <dsp:txXfrm>
        <a:off x="340826" y="2389526"/>
        <a:ext cx="4195148" cy="665948"/>
      </dsp:txXfrm>
    </dsp:sp>
    <dsp:sp modelId="{7D2D1790-9355-4B20-8367-E3AE97577C65}">
      <dsp:nvSpPr>
        <dsp:cNvPr id="0" name=""/>
        <dsp:cNvSpPr/>
      </dsp:nvSpPr>
      <dsp:spPr>
        <a:xfrm>
          <a:off x="0" y="3856500"/>
          <a:ext cx="60960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C77BE4-2D78-4D2E-9F1D-189454D42F93}">
      <dsp:nvSpPr>
        <dsp:cNvPr id="0" name=""/>
        <dsp:cNvSpPr/>
      </dsp:nvSpPr>
      <dsp:spPr>
        <a:xfrm>
          <a:off x="304800" y="3433500"/>
          <a:ext cx="426720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Way</a:t>
          </a:r>
          <a:r>
            <a:rPr lang="en-US" sz="2500" kern="1200" baseline="0" dirty="0" smtClean="0"/>
            <a:t> Forward </a:t>
          </a:r>
          <a:endParaRPr lang="en-US" sz="2500" kern="1200" dirty="0"/>
        </a:p>
      </dsp:txBody>
      <dsp:txXfrm>
        <a:off x="340826" y="3469526"/>
        <a:ext cx="4195148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7B6D031-3D9B-477C-9B4F-06A49BB5F0A6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5E7BF59-563D-4E89-8C1A-DBED13ED9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79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23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2180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239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465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565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303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530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323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685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04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695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131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44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588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99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81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13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28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42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91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2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7BF59-563D-4E89-8C1A-DBED13ED9B4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19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3699" y="2209800"/>
            <a:ext cx="8153400" cy="1470025"/>
          </a:xfrm>
          <a:ln>
            <a:solidFill>
              <a:schemeClr val="bg1"/>
            </a:solidFill>
          </a:ln>
        </p:spPr>
        <p:txBody>
          <a:bodyPr/>
          <a:lstStyle>
            <a:lvl1pPr>
              <a:defRPr b="1" i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Q4-Y14 and FY14 Financial Results</a:t>
            </a:r>
            <a:endParaRPr lang="en-US" dirty="0"/>
          </a:p>
        </p:txBody>
      </p:sp>
      <p:pic>
        <p:nvPicPr>
          <p:cNvPr id="7" name="Picture 6" descr="Z:\Corp Com\Ads and Logos\New Logo\care_logo.jpg.gif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99" y="5943600"/>
            <a:ext cx="259080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 userDrawn="1"/>
        </p:nvCxnSpPr>
        <p:spPr>
          <a:xfrm>
            <a:off x="152400" y="609600"/>
            <a:ext cx="883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52400" y="685800"/>
            <a:ext cx="883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529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395-EF3D-4BF7-A18D-05393B3D377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39E0-C841-48C6-970E-57EF9233E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395-EF3D-4BF7-A18D-05393B3D377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39E0-C841-48C6-970E-57EF9233E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22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" y="25400"/>
            <a:ext cx="9118600" cy="88900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990600"/>
            <a:ext cx="883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52400" y="1066800"/>
            <a:ext cx="883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Z:\Corp Com\Ads and Logos\New Logo\care_logo.jpg.gif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324600"/>
            <a:ext cx="191833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 userDrawn="1"/>
        </p:nvSpPr>
        <p:spPr>
          <a:xfrm>
            <a:off x="4130566" y="6324600"/>
            <a:ext cx="4724400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ECBs: Trends and issues                                         3</a:t>
            </a:r>
            <a:r>
              <a:rPr lang="en-US" sz="1400" baseline="30000" dirty="0" smtClean="0">
                <a:solidFill>
                  <a:schemeClr val="bg1"/>
                </a:solidFill>
              </a:rPr>
              <a:t>rd</a:t>
            </a:r>
            <a:r>
              <a:rPr lang="en-US" sz="1400" dirty="0" smtClean="0">
                <a:solidFill>
                  <a:schemeClr val="bg1"/>
                </a:solidFill>
              </a:rPr>
              <a:t> Feb , 2015</a:t>
            </a:r>
          </a:p>
          <a:p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381000" y="6248400"/>
            <a:ext cx="84739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670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395-EF3D-4BF7-A18D-05393B3D377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39E0-C841-48C6-970E-57EF9233E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98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395-EF3D-4BF7-A18D-05393B3D377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39E0-C841-48C6-970E-57EF9233E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395-EF3D-4BF7-A18D-05393B3D377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39E0-C841-48C6-970E-57EF9233E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31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395-EF3D-4BF7-A18D-05393B3D377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39E0-C841-48C6-970E-57EF9233E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395-EF3D-4BF7-A18D-05393B3D377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39E0-C841-48C6-970E-57EF9233E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1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395-EF3D-4BF7-A18D-05393B3D377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39E0-C841-48C6-970E-57EF9233E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3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395-EF3D-4BF7-A18D-05393B3D377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239E0-C841-48C6-970E-57EF9233E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7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F7395-EF3D-4BF7-A18D-05393B3D377B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239E0-C841-48C6-970E-57EF9233E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8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Trends &amp; Outlook in ECBs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4953000" y="3581400"/>
            <a:ext cx="388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     D. R. Dogra</a:t>
            </a:r>
          </a:p>
          <a:p>
            <a:r>
              <a:rPr lang="en-US" sz="2800" b="1" i="1" dirty="0" smtClean="0">
                <a:solidFill>
                  <a:schemeClr val="tx2">
                    <a:lumMod val="75000"/>
                  </a:schemeClr>
                </a:solidFill>
              </a:rPr>
              <a:t>       </a:t>
            </a:r>
            <a:r>
              <a:rPr lang="en-US" sz="2800" b="1" i="1" dirty="0" smtClean="0">
                <a:solidFill>
                  <a:schemeClr val="tx2">
                    <a:lumMod val="75000"/>
                  </a:schemeClr>
                </a:solidFill>
              </a:rPr>
              <a:t>CARE RATINGS</a:t>
            </a:r>
          </a:p>
          <a:p>
            <a:endParaRPr lang="en-US" sz="2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82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599"/>
            <a:ext cx="8229600" cy="457200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Individual Limits </a:t>
            </a:r>
            <a:endParaRPr lang="en-US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individual limits of ECB that can be raised by eligible entities under the automatic route per financial year for all the three tracks are set out as under:</a:t>
            </a:r>
          </a:p>
          <a:p>
            <a:pPr lvl="2" algn="just"/>
            <a:r>
              <a:rPr lang="en-US" sz="2400" dirty="0" err="1"/>
              <a:t>Upto</a:t>
            </a:r>
            <a:r>
              <a:rPr lang="en-US" sz="2400" dirty="0"/>
              <a:t> USD 750 million or equivalent for the companies in infrastructure and manufacturing sectors;</a:t>
            </a:r>
          </a:p>
          <a:p>
            <a:pPr lvl="2" algn="just"/>
            <a:r>
              <a:rPr lang="en-US" sz="2400" dirty="0" err="1"/>
              <a:t>Upto</a:t>
            </a:r>
            <a:r>
              <a:rPr lang="en-US" sz="2400" dirty="0"/>
              <a:t> USD 200 million or equivalent for companies in software development sector;</a:t>
            </a:r>
          </a:p>
          <a:p>
            <a:pPr lvl="2" algn="just"/>
            <a:r>
              <a:rPr lang="en-US" sz="2400" dirty="0" err="1"/>
              <a:t>Upto</a:t>
            </a:r>
            <a:r>
              <a:rPr lang="en-US" sz="2400" dirty="0"/>
              <a:t> USD 100 million or equivalent for entities engaged in micro finance activities; and</a:t>
            </a:r>
          </a:p>
          <a:p>
            <a:pPr lvl="2" algn="just"/>
            <a:r>
              <a:rPr lang="en-US" sz="2400" dirty="0" err="1"/>
              <a:t>Upto</a:t>
            </a:r>
            <a:r>
              <a:rPr lang="en-US" sz="2400" dirty="0"/>
              <a:t> </a:t>
            </a:r>
            <a:r>
              <a:rPr lang="en-US" sz="2400" dirty="0" smtClean="0"/>
              <a:t>50 </a:t>
            </a:r>
            <a:r>
              <a:rPr lang="en-US" sz="2400" dirty="0"/>
              <a:t>million or equivalent for remaining entitie</a:t>
            </a:r>
            <a:r>
              <a:rPr lang="en-US" dirty="0"/>
              <a:t>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4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99111664"/>
              </p:ext>
            </p:extLst>
          </p:nvPr>
        </p:nvGraphicFramePr>
        <p:xfrm>
          <a:off x="1219200" y="1371600"/>
          <a:ext cx="6096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83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Interest Rates 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1958194"/>
              </p:ext>
            </p:extLst>
          </p:nvPr>
        </p:nvGraphicFramePr>
        <p:xfrm>
          <a:off x="381000" y="1371600"/>
          <a:ext cx="8229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444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Perception on Exchange rate 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7648064"/>
              </p:ext>
            </p:extLst>
          </p:nvPr>
        </p:nvGraphicFramePr>
        <p:xfrm>
          <a:off x="990600" y="1447800"/>
          <a:ext cx="73152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4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Derivatives Market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885530"/>
              </p:ext>
            </p:extLst>
          </p:nvPr>
        </p:nvGraphicFramePr>
        <p:xfrm>
          <a:off x="685800" y="1752600"/>
          <a:ext cx="7620000" cy="3886200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1371600"/>
                <a:gridCol w="6248400"/>
              </a:tblGrid>
              <a:tr h="3886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Months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 of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Contracts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for the month of Jan’16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</a:tr>
              <a:tr h="388620">
                <a:tc>
                  <a:txBody>
                    <a:bodyPr/>
                    <a:lstStyle/>
                    <a:p>
                      <a:r>
                        <a:rPr lang="en-US" dirty="0" smtClean="0"/>
                        <a:t>February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52,92,090</a:t>
                      </a:r>
                      <a:endParaRPr lang="en-US" dirty="0"/>
                    </a:p>
                  </a:txBody>
                  <a:tcPr marL="9525" marR="9525" marT="9525" marB="0" anchor="b"/>
                </a:tc>
              </a:tr>
              <a:tr h="388620">
                <a:tc>
                  <a:txBody>
                    <a:bodyPr/>
                    <a:lstStyle/>
                    <a:p>
                      <a:r>
                        <a:rPr lang="en-US" dirty="0" smtClean="0"/>
                        <a:t>March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4,82,166</a:t>
                      </a:r>
                      <a:endParaRPr lang="en-US" dirty="0"/>
                    </a:p>
                  </a:txBody>
                  <a:tcPr marL="9525" marR="9525" marT="9525" marB="0" anchor="b"/>
                </a:tc>
              </a:tr>
              <a:tr h="388620">
                <a:tc>
                  <a:txBody>
                    <a:bodyPr/>
                    <a:lstStyle/>
                    <a:p>
                      <a:r>
                        <a:rPr lang="en-US" dirty="0" smtClean="0"/>
                        <a:t>April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1,92,469</a:t>
                      </a:r>
                      <a:endParaRPr lang="en-US" dirty="0"/>
                    </a:p>
                  </a:txBody>
                  <a:tcPr marL="9525" marR="9525" marT="9525" marB="0" anchor="b"/>
                </a:tc>
              </a:tr>
              <a:tr h="388620">
                <a:tc>
                  <a:txBody>
                    <a:bodyPr/>
                    <a:lstStyle/>
                    <a:p>
                      <a:r>
                        <a:rPr lang="en-US" dirty="0" smtClean="0"/>
                        <a:t>May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80,933</a:t>
                      </a:r>
                      <a:endParaRPr lang="en-US" dirty="0"/>
                    </a:p>
                  </a:txBody>
                  <a:tcPr marL="9525" marR="9525" marT="9525" marB="0" anchor="b"/>
                </a:tc>
              </a:tr>
              <a:tr h="388620">
                <a:tc>
                  <a:txBody>
                    <a:bodyPr/>
                    <a:lstStyle/>
                    <a:p>
                      <a:r>
                        <a:rPr lang="en-US" dirty="0" smtClean="0"/>
                        <a:t>June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34,355</a:t>
                      </a:r>
                      <a:endParaRPr lang="en-US" dirty="0"/>
                    </a:p>
                  </a:txBody>
                  <a:tcPr marL="9525" marR="9525" marT="9525" marB="0" anchor="b"/>
                </a:tc>
              </a:tr>
              <a:tr h="388620">
                <a:tc>
                  <a:txBody>
                    <a:bodyPr/>
                    <a:lstStyle/>
                    <a:p>
                      <a:r>
                        <a:rPr lang="en-US" dirty="0" smtClean="0"/>
                        <a:t>July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26,176</a:t>
                      </a:r>
                      <a:endParaRPr lang="en-US" dirty="0"/>
                    </a:p>
                  </a:txBody>
                  <a:tcPr marL="9525" marR="9525" marT="9525" marB="0" anchor="b"/>
                </a:tc>
              </a:tr>
              <a:tr h="388620">
                <a:tc>
                  <a:txBody>
                    <a:bodyPr/>
                    <a:lstStyle/>
                    <a:p>
                      <a:r>
                        <a:rPr lang="en-US" dirty="0" smtClean="0"/>
                        <a:t>August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2,400</a:t>
                      </a:r>
                      <a:endParaRPr lang="en-US" dirty="0"/>
                    </a:p>
                  </a:txBody>
                  <a:tcPr marL="9525" marR="9525" marT="9525" marB="0" anchor="b"/>
                </a:tc>
              </a:tr>
              <a:tr h="388620">
                <a:tc>
                  <a:txBody>
                    <a:bodyPr/>
                    <a:lstStyle/>
                    <a:p>
                      <a:r>
                        <a:rPr lang="en-US" dirty="0" smtClean="0"/>
                        <a:t>September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2,338</a:t>
                      </a:r>
                      <a:endParaRPr lang="en-US" dirty="0"/>
                    </a:p>
                  </a:txBody>
                  <a:tcPr marL="9525" marR="9525" marT="9525" marB="0" anchor="b"/>
                </a:tc>
              </a:tr>
              <a:tr h="388620">
                <a:tc>
                  <a:txBody>
                    <a:bodyPr/>
                    <a:lstStyle/>
                    <a:p>
                      <a:r>
                        <a:rPr lang="en-US" dirty="0" smtClean="0"/>
                        <a:t>October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1,330</a:t>
                      </a:r>
                      <a:endParaRPr lang="en-US" dirty="0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1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Specific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038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Small companies preference for banks</a:t>
            </a:r>
          </a:p>
          <a:p>
            <a:r>
              <a:rPr lang="en-US" dirty="0" smtClean="0"/>
              <a:t>Given the state of their balance sheets and governance levels, may not be able to access the market</a:t>
            </a:r>
          </a:p>
          <a:p>
            <a:r>
              <a:rPr lang="en-US" dirty="0" smtClean="0"/>
              <a:t>The country rating becomes important as it acts as one of the benchmarks for pricing in the market</a:t>
            </a:r>
          </a:p>
          <a:p>
            <a:r>
              <a:rPr lang="en-US" dirty="0" smtClean="0"/>
              <a:t>Company rating becomes important </a:t>
            </a:r>
          </a:p>
          <a:p>
            <a:pPr lvl="1"/>
            <a:r>
              <a:rPr lang="en-US" dirty="0" smtClean="0"/>
              <a:t>Lower rated companies find it difficult to use this avenue</a:t>
            </a:r>
          </a:p>
          <a:p>
            <a:r>
              <a:rPr lang="en-US" dirty="0" smtClean="0"/>
              <a:t>Often a CDS written by a bank on such loans taken where the swap cost could be a deterrent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8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21756792"/>
              </p:ext>
            </p:extLst>
          </p:nvPr>
        </p:nvGraphicFramePr>
        <p:xfrm>
          <a:off x="1219200" y="1371600"/>
          <a:ext cx="6096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5288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on External Debt 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8863135"/>
              </p:ext>
            </p:extLst>
          </p:nvPr>
        </p:nvGraphicFramePr>
        <p:xfrm>
          <a:off x="381000" y="1295400"/>
          <a:ext cx="81534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" y="5410200"/>
            <a:ext cx="4408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Increasing share of ECBs in the external debt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56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352799"/>
          </a:xfrm>
        </p:spPr>
        <p:txBody>
          <a:bodyPr>
            <a:normAutofit/>
          </a:bodyPr>
          <a:lstStyle/>
          <a:p>
            <a:r>
              <a:rPr lang="en-US" dirty="0" smtClean="0"/>
              <a:t>Access to the market</a:t>
            </a:r>
          </a:p>
          <a:p>
            <a:r>
              <a:rPr lang="en-US" dirty="0" smtClean="0"/>
              <a:t>Limits placed by the RBI </a:t>
            </a:r>
          </a:p>
          <a:p>
            <a:pPr lvl="1"/>
            <a:r>
              <a:rPr lang="en-US" dirty="0" smtClean="0"/>
              <a:t>Ceiling on rates</a:t>
            </a:r>
          </a:p>
          <a:p>
            <a:r>
              <a:rPr lang="en-US" dirty="0" smtClean="0"/>
              <a:t>Un-hedged position</a:t>
            </a:r>
          </a:p>
          <a:p>
            <a:pPr lvl="1"/>
            <a:r>
              <a:rPr lang="en-US" dirty="0" smtClean="0"/>
              <a:t>Stress on balance sheet</a:t>
            </a:r>
          </a:p>
          <a:p>
            <a:pPr lvl="1"/>
            <a:r>
              <a:rPr lang="en-US" dirty="0" smtClean="0"/>
              <a:t>Repayment concerns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67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302092697"/>
              </p:ext>
            </p:extLst>
          </p:nvPr>
        </p:nvGraphicFramePr>
        <p:xfrm>
          <a:off x="1219200" y="1371600"/>
          <a:ext cx="6096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7589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14177206"/>
              </p:ext>
            </p:extLst>
          </p:nvPr>
        </p:nvGraphicFramePr>
        <p:xfrm>
          <a:off x="1219200" y="1371600"/>
          <a:ext cx="6096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1628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smtClean="0"/>
              <a:t>ECB important avenue for resources</a:t>
            </a:r>
          </a:p>
          <a:p>
            <a:pPr lvl="1" algn="just"/>
            <a:r>
              <a:rPr lang="en-US" dirty="0" smtClean="0"/>
              <a:t>Mismatch between demand and supply in the </a:t>
            </a:r>
            <a:r>
              <a:rPr lang="en-US" dirty="0"/>
              <a:t>I</a:t>
            </a:r>
            <a:r>
              <a:rPr lang="en-US" dirty="0" smtClean="0"/>
              <a:t>ndia</a:t>
            </a:r>
          </a:p>
          <a:p>
            <a:pPr lvl="1" algn="just"/>
            <a:r>
              <a:rPr lang="en-US" dirty="0" smtClean="0"/>
              <a:t>1 trillion dollar investment needed in infrastructure and manufacturing </a:t>
            </a:r>
          </a:p>
          <a:p>
            <a:pPr lvl="1" algn="just"/>
            <a:r>
              <a:rPr lang="en-US" dirty="0" smtClean="0"/>
              <a:t>Banks have limitations in the form of NPAs</a:t>
            </a:r>
          </a:p>
          <a:p>
            <a:pPr lvl="1" algn="just"/>
            <a:r>
              <a:rPr lang="en-US" dirty="0" smtClean="0"/>
              <a:t>Limited institutions to look at other form of borrowing</a:t>
            </a:r>
          </a:p>
          <a:p>
            <a:pPr lvl="1" algn="just"/>
            <a:r>
              <a:rPr lang="en-US" dirty="0" smtClean="0"/>
              <a:t>FDI more sector specific</a:t>
            </a:r>
          </a:p>
          <a:p>
            <a:pPr algn="just"/>
            <a:r>
              <a:rPr lang="en-US" dirty="0" smtClean="0"/>
              <a:t>Assuming a 1:1 ratio, borrowing through ECB can be up to $ 30 billion </a:t>
            </a:r>
          </a:p>
        </p:txBody>
      </p:sp>
    </p:spTree>
    <p:extLst>
      <p:ext uri="{BB962C8B-B14F-4D97-AF65-F5344CB8AC3E}">
        <p14:creationId xmlns:p14="http://schemas.microsoft.com/office/powerpoint/2010/main" val="235168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2971800"/>
          </a:xfrm>
        </p:spPr>
        <p:txBody>
          <a:bodyPr>
            <a:normAutofit/>
          </a:bodyPr>
          <a:lstStyle/>
          <a:p>
            <a:r>
              <a:rPr lang="en-US" dirty="0" smtClean="0"/>
              <a:t>Need to build a buoyant derivatives market</a:t>
            </a:r>
          </a:p>
          <a:p>
            <a:pPr lvl="1"/>
            <a:r>
              <a:rPr lang="en-US" dirty="0" smtClean="0"/>
              <a:t>Necessary to hedge in derivatives</a:t>
            </a:r>
          </a:p>
          <a:p>
            <a:pPr lvl="1"/>
            <a:r>
              <a:rPr lang="en-US" dirty="0" smtClean="0"/>
              <a:t>Long term contracts </a:t>
            </a:r>
          </a:p>
          <a:p>
            <a:r>
              <a:rPr lang="en-US" dirty="0" smtClean="0"/>
              <a:t>ECB limits to be liberalized further in a graded manner with ceiling to be increased based on market conditions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85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819400"/>
            <a:ext cx="8229600" cy="99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Commercial Borrowings over the years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428381"/>
              </p:ext>
            </p:extLst>
          </p:nvPr>
        </p:nvGraphicFramePr>
        <p:xfrm>
          <a:off x="228600" y="1295400"/>
          <a:ext cx="8686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Outstanding ECBs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9730490"/>
              </p:ext>
            </p:extLst>
          </p:nvPr>
        </p:nvGraphicFramePr>
        <p:xfrm>
          <a:off x="457200" y="1371600"/>
          <a:ext cx="8153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0143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wise Breakup of ECB for 9MFY16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630335"/>
              </p:ext>
            </p:extLst>
          </p:nvPr>
        </p:nvGraphicFramePr>
        <p:xfrm>
          <a:off x="685800" y="1143000"/>
          <a:ext cx="7620000" cy="4724400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5918789"/>
                <a:gridCol w="1701211"/>
              </a:tblGrid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Purpose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Share in total (%)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Refinancing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38.5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On Lending/Sub Lending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12.9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Rupee Expenditure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11.8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Import of Capital Goods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10.7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Telecommunication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5.0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New Projects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4.7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General Corporate Purpose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4.6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Modernization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3.5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Miscellaneous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2.8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Working Capital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1.9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Power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Ports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Overseas Acquisition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Urban Infrastructure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0.1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Micro Finance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0.1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41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ECB and Interest Rate 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1045295"/>
              </p:ext>
            </p:extLst>
          </p:nvPr>
        </p:nvGraphicFramePr>
        <p:xfrm>
          <a:off x="304800" y="1371600"/>
          <a:ext cx="8534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985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ECB and other </a:t>
            </a:r>
            <a:r>
              <a:rPr lang="en-US" dirty="0"/>
              <a:t>F</a:t>
            </a:r>
            <a:r>
              <a:rPr lang="en-US" dirty="0" smtClean="0"/>
              <a:t>inance Avenues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8099305"/>
              </p:ext>
            </p:extLst>
          </p:nvPr>
        </p:nvGraphicFramePr>
        <p:xfrm>
          <a:off x="381000" y="1447800"/>
          <a:ext cx="8077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068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Framework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19100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The lenders and investors are divided into three tracks </a:t>
            </a:r>
          </a:p>
          <a:p>
            <a:pPr algn="just"/>
            <a:r>
              <a:rPr lang="en-US" dirty="0" smtClean="0"/>
              <a:t>Minimum </a:t>
            </a:r>
            <a:r>
              <a:rPr lang="en-US" dirty="0"/>
              <a:t>Average Maturity (MAM) </a:t>
            </a:r>
            <a:r>
              <a:rPr lang="en-US" dirty="0" smtClean="0"/>
              <a:t>Period</a:t>
            </a:r>
          </a:p>
          <a:p>
            <a:pPr lvl="1" algn="just"/>
            <a:r>
              <a:rPr lang="en-US" dirty="0" smtClean="0"/>
              <a:t>Track I (Eg: Companies in manufacturing, shipping, software, airlines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2" algn="just"/>
            <a:r>
              <a:rPr lang="en-US" dirty="0" smtClean="0"/>
              <a:t>3 </a:t>
            </a:r>
            <a:r>
              <a:rPr lang="en-US" dirty="0"/>
              <a:t>years for ECB </a:t>
            </a:r>
            <a:r>
              <a:rPr lang="en-US" dirty="0" err="1"/>
              <a:t>upto</a:t>
            </a:r>
            <a:r>
              <a:rPr lang="en-US" dirty="0"/>
              <a:t> USD 50 million or its </a:t>
            </a:r>
            <a:r>
              <a:rPr lang="en-US" dirty="0" smtClean="0"/>
              <a:t>equivalent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5 </a:t>
            </a:r>
            <a:r>
              <a:rPr lang="en-US" dirty="0"/>
              <a:t>years for ECB beyond USD 50 million or its </a:t>
            </a:r>
            <a:r>
              <a:rPr lang="en-US" dirty="0" smtClean="0"/>
              <a:t>equivalent</a:t>
            </a:r>
          </a:p>
          <a:p>
            <a:pPr lvl="1" algn="just"/>
            <a:r>
              <a:rPr lang="en-US" dirty="0" smtClean="0"/>
              <a:t>Track II ( Eg: Infrastructure companies, holding companies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2" algn="just"/>
            <a:r>
              <a:rPr lang="en-US" dirty="0"/>
              <a:t>10 years irrespective of the </a:t>
            </a:r>
            <a:r>
              <a:rPr lang="en-US" dirty="0" smtClean="0"/>
              <a:t>amount</a:t>
            </a:r>
          </a:p>
          <a:p>
            <a:pPr lvl="1" algn="just"/>
            <a:r>
              <a:rPr lang="en-US" dirty="0" smtClean="0"/>
              <a:t>Track III ( Eg: NBFCs, MFIs, companies involved in R&amp;D)</a:t>
            </a:r>
          </a:p>
          <a:p>
            <a:pPr lvl="2" algn="just"/>
            <a:r>
              <a:rPr lang="en-US" dirty="0"/>
              <a:t>Same as under Track </a:t>
            </a:r>
            <a:r>
              <a:rPr lang="en-US" dirty="0" smtClean="0"/>
              <a:t>I</a:t>
            </a:r>
          </a:p>
          <a:p>
            <a:pPr lvl="2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72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Framework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All-in-Cost (AIC)</a:t>
            </a:r>
          </a:p>
          <a:p>
            <a:pPr lvl="1" algn="just"/>
            <a:r>
              <a:rPr lang="en-US" dirty="0" smtClean="0"/>
              <a:t>Track I</a:t>
            </a:r>
          </a:p>
          <a:p>
            <a:pPr lvl="2" algn="just"/>
            <a:r>
              <a:rPr lang="en-US" dirty="0"/>
              <a:t>For ECB with </a:t>
            </a:r>
            <a:r>
              <a:rPr lang="en-US" dirty="0" smtClean="0"/>
              <a:t>min average </a:t>
            </a:r>
            <a:r>
              <a:rPr lang="en-US" dirty="0"/>
              <a:t>maturity period of 3 to 5 years - 300 basis points per annum over 6 month LIBOR or applicable bench mark for the respective currency.</a:t>
            </a:r>
          </a:p>
          <a:p>
            <a:pPr lvl="2" algn="just"/>
            <a:r>
              <a:rPr lang="en-US" dirty="0"/>
              <a:t>For ECB with </a:t>
            </a:r>
            <a:r>
              <a:rPr lang="en-US" dirty="0" smtClean="0"/>
              <a:t>average </a:t>
            </a:r>
            <a:r>
              <a:rPr lang="en-US" dirty="0"/>
              <a:t>maturity period of more than 5 years – 450 basis points per annum over 6 month LIBOR or applicable bench mark for the respective </a:t>
            </a:r>
            <a:r>
              <a:rPr lang="en-US" dirty="0" smtClean="0"/>
              <a:t>currency</a:t>
            </a:r>
            <a:endParaRPr lang="en-US" dirty="0"/>
          </a:p>
          <a:p>
            <a:pPr lvl="1"/>
            <a:r>
              <a:rPr lang="en-US" dirty="0" smtClean="0"/>
              <a:t>Track II</a:t>
            </a:r>
          </a:p>
          <a:p>
            <a:pPr lvl="2"/>
            <a:r>
              <a:rPr lang="en-US" dirty="0"/>
              <a:t>The maximum spread over the bench mark will be 500 basis points per annum. </a:t>
            </a:r>
            <a:endParaRPr lang="en-US" dirty="0" smtClean="0"/>
          </a:p>
          <a:p>
            <a:pPr lvl="2"/>
            <a:r>
              <a:rPr lang="en-US" dirty="0" smtClean="0"/>
              <a:t>Remaining </a:t>
            </a:r>
            <a:r>
              <a:rPr lang="en-US" dirty="0"/>
              <a:t>conditions will be as given under Track </a:t>
            </a:r>
            <a:r>
              <a:rPr lang="en-US" dirty="0" smtClean="0"/>
              <a:t>I</a:t>
            </a:r>
          </a:p>
          <a:p>
            <a:pPr lvl="1"/>
            <a:r>
              <a:rPr lang="en-US" dirty="0" smtClean="0"/>
              <a:t>Track III</a:t>
            </a:r>
          </a:p>
          <a:p>
            <a:pPr lvl="2"/>
            <a:r>
              <a:rPr lang="en-US" dirty="0" smtClean="0"/>
              <a:t>Cost linked with market conditions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5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4031</TotalTime>
  <Words>639</Words>
  <Application>Microsoft Office PowerPoint</Application>
  <PresentationFormat>On-screen Show (4:3)</PresentationFormat>
  <Paragraphs>174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Trends &amp; Outlook in ECBs</vt:lpstr>
      <vt:lpstr>Contents</vt:lpstr>
      <vt:lpstr>External Commercial Borrowings over the years</vt:lpstr>
      <vt:lpstr>Outstanding ECBs</vt:lpstr>
      <vt:lpstr>Purpose wise Breakup of ECB for 9MFY16</vt:lpstr>
      <vt:lpstr>ECB and Interest Rate </vt:lpstr>
      <vt:lpstr>ECB and other Finance Avenues</vt:lpstr>
      <vt:lpstr>Regulatory Framework </vt:lpstr>
      <vt:lpstr>Regulatory Framework </vt:lpstr>
      <vt:lpstr>Regulatory Framework</vt:lpstr>
      <vt:lpstr>Contents</vt:lpstr>
      <vt:lpstr>Differential Interest Rates </vt:lpstr>
      <vt:lpstr>Perception on Exchange rate </vt:lpstr>
      <vt:lpstr>Derivatives Market </vt:lpstr>
      <vt:lpstr>Company Specific Issues</vt:lpstr>
      <vt:lpstr>Contents</vt:lpstr>
      <vt:lpstr>Pressure on External Debt </vt:lpstr>
      <vt:lpstr>Corporate Concerns</vt:lpstr>
      <vt:lpstr>Contents</vt:lpstr>
      <vt:lpstr>Way Forward </vt:lpstr>
      <vt:lpstr>Way Forward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madan.sabnavis</dc:creator>
  <cp:lastModifiedBy>Geeta Dhonde</cp:lastModifiedBy>
  <cp:revision>445</cp:revision>
  <cp:lastPrinted>2016-02-02T12:14:23Z</cp:lastPrinted>
  <dcterms:created xsi:type="dcterms:W3CDTF">2014-05-09T06:15:49Z</dcterms:created>
  <dcterms:modified xsi:type="dcterms:W3CDTF">2016-02-02T12:19:24Z</dcterms:modified>
</cp:coreProperties>
</file>